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omments/comment1.xml" ContentType="application/vnd.openxmlformats-officedocument.presentationml.comment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4" r:id="rId4"/>
    <p:sldMasterId id="2147483947" r:id="rId5"/>
    <p:sldMasterId id="2147483888" r:id="rId6"/>
  </p:sldMasterIdLst>
  <p:notesMasterIdLst>
    <p:notesMasterId r:id="rId41"/>
  </p:notesMasterIdLst>
  <p:handoutMasterIdLst>
    <p:handoutMasterId r:id="rId42"/>
  </p:handoutMasterIdLst>
  <p:sldIdLst>
    <p:sldId id="391" r:id="rId7"/>
    <p:sldId id="401" r:id="rId8"/>
    <p:sldId id="441" r:id="rId9"/>
    <p:sldId id="454" r:id="rId10"/>
    <p:sldId id="432" r:id="rId11"/>
    <p:sldId id="455" r:id="rId12"/>
    <p:sldId id="446" r:id="rId13"/>
    <p:sldId id="402" r:id="rId14"/>
    <p:sldId id="447" r:id="rId15"/>
    <p:sldId id="428" r:id="rId16"/>
    <p:sldId id="394" r:id="rId17"/>
    <p:sldId id="450" r:id="rId18"/>
    <p:sldId id="440" r:id="rId19"/>
    <p:sldId id="469" r:id="rId20"/>
    <p:sldId id="452" r:id="rId21"/>
    <p:sldId id="451" r:id="rId22"/>
    <p:sldId id="453" r:id="rId23"/>
    <p:sldId id="426" r:id="rId24"/>
    <p:sldId id="442" r:id="rId25"/>
    <p:sldId id="456" r:id="rId26"/>
    <p:sldId id="457" r:id="rId27"/>
    <p:sldId id="458" r:id="rId28"/>
    <p:sldId id="459" r:id="rId29"/>
    <p:sldId id="460" r:id="rId30"/>
    <p:sldId id="461" r:id="rId31"/>
    <p:sldId id="462" r:id="rId32"/>
    <p:sldId id="463" r:id="rId33"/>
    <p:sldId id="464" r:id="rId34"/>
    <p:sldId id="465" r:id="rId35"/>
    <p:sldId id="466" r:id="rId36"/>
    <p:sldId id="467" r:id="rId37"/>
    <p:sldId id="468" r:id="rId38"/>
    <p:sldId id="439" r:id="rId39"/>
    <p:sldId id="470" r:id="rId40"/>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iner, Ashley L. (CDC/CGH/DGHP)" initials="GAL(" lastIdx="3" clrIdx="0">
    <p:extLst/>
  </p:cmAuthor>
  <p:cmAuthor id="2" name="Tasha Stehling-Ariza" initials="TSA" lastIdx="6" clrIdx="1">
    <p:extLst/>
  </p:cmAuthor>
  <p:cmAuthor id="3" name="nmq1" initials="nmq1" lastIdx="3" clrIdx="2">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FF0000"/>
    <a:srgbClr val="1E7FB8"/>
    <a:srgbClr val="9999FF"/>
    <a:srgbClr val="6666FF"/>
    <a:srgbClr val="FF9966"/>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73" autoAdjust="0"/>
    <p:restoredTop sz="77132" autoAdjust="0"/>
  </p:normalViewPr>
  <p:slideViewPr>
    <p:cSldViewPr>
      <p:cViewPr varScale="1">
        <p:scale>
          <a:sx n="80" d="100"/>
          <a:sy n="80" d="100"/>
        </p:scale>
        <p:origin x="1338"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0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commentAuthors" Target="commentAuthors.xml"/><Relationship Id="rId48" Type="http://schemas.microsoft.com/office/2015/10/relationships/revisionInfo" Target="revisionInfo.xml"/></Relationships>
</file>

<file path=ppt/comments/comment1.xml><?xml version="1.0" encoding="utf-8"?>
<p:cmLst xmlns:a="http://schemas.openxmlformats.org/drawingml/2006/main" xmlns:r="http://schemas.openxmlformats.org/officeDocument/2006/relationships" xmlns:p="http://schemas.openxmlformats.org/presentationml/2006/main">
  <p:cm authorId="3" dt="2018-05-04T17:38:51.746" idx="3">
    <p:pos x="3971" y="2751"/>
    <p:text>?</p:text>
    <p:extLst>
      <p:ext uri="{C676402C-5697-4E1C-873F-D02D1690AC5C}">
        <p15:threadingInfo xmlns:p15="http://schemas.microsoft.com/office/powerpoint/2012/main" timeZoneBias="2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3E072A0C-A2E6-4C50-B864-7EBF183A47E5}" type="slidenum">
              <a:rPr lang="en-US" altLang="en-US"/>
              <a:pPr>
                <a:defRPr/>
              </a:pPr>
              <a:t>‹#›</a:t>
            </a:fld>
            <a:endParaRPr lang="en-US" altLang="en-US"/>
          </a:p>
        </p:txBody>
      </p:sp>
    </p:spTree>
    <p:extLst>
      <p:ext uri="{BB962C8B-B14F-4D97-AF65-F5344CB8AC3E}">
        <p14:creationId xmlns:p14="http://schemas.microsoft.com/office/powerpoint/2010/main" val="27415315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ltLang="en-US"/>
          </a:p>
        </p:txBody>
      </p:sp>
      <p:sp>
        <p:nvSpPr>
          <p:cNvPr id="38916"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148527E-B021-4B1F-B679-A8A83EF59C5F}" type="slidenum">
              <a:rPr lang="en-US" altLang="en-US"/>
              <a:pPr>
                <a:defRPr/>
              </a:pPr>
              <a:t>‹#›</a:t>
            </a:fld>
            <a:endParaRPr lang="en-US" altLang="en-US"/>
          </a:p>
        </p:txBody>
      </p:sp>
    </p:spTree>
    <p:extLst>
      <p:ext uri="{BB962C8B-B14F-4D97-AF65-F5344CB8AC3E}">
        <p14:creationId xmlns:p14="http://schemas.microsoft.com/office/powerpoint/2010/main" val="42024846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BB059D1-56EA-4E5D-8895-84099915A816}" type="slidenum">
              <a:rPr lang="en-US" altLang="en-US" smtClean="0"/>
              <a:pPr eaLnBrk="1" hangingPunct="1">
                <a:spcBef>
                  <a:spcPct val="0"/>
                </a:spcBef>
              </a:pPr>
              <a:t>1</a:t>
            </a:fld>
            <a:endParaRPr lang="en-US" alt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28304818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p:spPr>
        <p:txBody>
          <a:bodyPr/>
          <a:lstStyle/>
          <a:p>
            <a:endParaRPr lang="en-GB" altLang="en-US"/>
          </a:p>
        </p:txBody>
      </p:sp>
      <p:sp>
        <p:nvSpPr>
          <p:cNvPr id="40964"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C0AB875-5BF0-4A53-AC93-6A531AE46022}" type="slidenum">
              <a:rPr lang="en-US" altLang="en-US" smtClean="0"/>
              <a:pPr eaLnBrk="1" hangingPunct="1">
                <a:spcBef>
                  <a:spcPct val="0"/>
                </a:spcBef>
              </a:pPr>
              <a:t>12</a:t>
            </a:fld>
            <a:endParaRPr lang="en-US" altLang="en-US"/>
          </a:p>
        </p:txBody>
      </p:sp>
    </p:spTree>
    <p:extLst>
      <p:ext uri="{BB962C8B-B14F-4D97-AF65-F5344CB8AC3E}">
        <p14:creationId xmlns:p14="http://schemas.microsoft.com/office/powerpoint/2010/main" val="497686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p:spPr>
        <p:txBody>
          <a:bodyPr/>
          <a:lstStyle/>
          <a:p>
            <a:endParaRPr lang="en-GB" altLang="en-US"/>
          </a:p>
        </p:txBody>
      </p:sp>
      <p:sp>
        <p:nvSpPr>
          <p:cNvPr id="40964"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C0AB875-5BF0-4A53-AC93-6A531AE46022}" type="slidenum">
              <a:rPr lang="en-US" altLang="en-US" smtClean="0"/>
              <a:pPr eaLnBrk="1" hangingPunct="1">
                <a:spcBef>
                  <a:spcPct val="0"/>
                </a:spcBef>
              </a:pPr>
              <a:t>13</a:t>
            </a:fld>
            <a:endParaRPr lang="en-US" altLang="en-US"/>
          </a:p>
        </p:txBody>
      </p:sp>
    </p:spTree>
    <p:extLst>
      <p:ext uri="{BB962C8B-B14F-4D97-AF65-F5344CB8AC3E}">
        <p14:creationId xmlns:p14="http://schemas.microsoft.com/office/powerpoint/2010/main" val="19327585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p:spPr>
        <p:txBody>
          <a:bodyPr/>
          <a:lstStyle/>
          <a:p>
            <a:endParaRPr lang="en-GB" altLang="en-US"/>
          </a:p>
        </p:txBody>
      </p:sp>
      <p:sp>
        <p:nvSpPr>
          <p:cNvPr id="40964"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C0AB875-5BF0-4A53-AC93-6A531AE46022}" type="slidenum">
              <a:rPr lang="en-US" altLang="en-US" smtClean="0"/>
              <a:pPr eaLnBrk="1" hangingPunct="1">
                <a:spcBef>
                  <a:spcPct val="0"/>
                </a:spcBef>
              </a:pPr>
              <a:t>14</a:t>
            </a:fld>
            <a:endParaRPr lang="en-US" altLang="en-US"/>
          </a:p>
        </p:txBody>
      </p:sp>
    </p:spTree>
    <p:extLst>
      <p:ext uri="{BB962C8B-B14F-4D97-AF65-F5344CB8AC3E}">
        <p14:creationId xmlns:p14="http://schemas.microsoft.com/office/powerpoint/2010/main" val="963825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RRT is one piece in the larger emergency response infrastructure.</a:t>
            </a:r>
            <a:r>
              <a:rPr lang="en-US" baseline="0" dirty="0"/>
              <a:t> The RRT can be coordinated through an RRT Manager posted to the EOC.</a:t>
            </a:r>
          </a:p>
          <a:p>
            <a:endParaRPr lang="en-US" dirty="0"/>
          </a:p>
          <a:p>
            <a:r>
              <a:rPr lang="en-US" dirty="0"/>
              <a:t>RRT Manager</a:t>
            </a:r>
            <a:r>
              <a:rPr lang="en-US" baseline="0" dirty="0"/>
              <a:t> = the person responsible for RRT management and coordination activities during a response. The RRT Manager does not work in the field with the team; s/he stays in the EOC in order to coordinate with the rest of the response. </a:t>
            </a:r>
          </a:p>
          <a:p>
            <a:endParaRPr lang="en-US" baseline="0" dirty="0"/>
          </a:p>
          <a:p>
            <a:r>
              <a:rPr lang="en-US" baseline="0" dirty="0"/>
              <a:t>RRT Team Leader = the person responsible for RRT coordination in the field. The Team Leader coordinates closely with the RRT Manager and is generally the focal point for contact with the team. If the number of deployed responders is very small (or if there are political issues around selecting a “Leader”), a primary focal point for communicating with the RRT Manager and reporting on RRT activities should still be selected.</a:t>
            </a:r>
          </a:p>
          <a:p>
            <a:endParaRPr lang="en-US" baseline="0" dirty="0"/>
          </a:p>
          <a:p>
            <a:r>
              <a:rPr lang="en-US" baseline="0" dirty="0"/>
              <a:t>EOC: the people displayed would be the Incident Manager (on top); Section Chiefs (Admin/Finance, Logistics, Planning, and Operations); RRT Manager in the Operations Section</a:t>
            </a:r>
            <a:endParaRPr lang="en-US" dirty="0"/>
          </a:p>
          <a:p>
            <a:endParaRPr lang="en-GB" dirty="0"/>
          </a:p>
        </p:txBody>
      </p:sp>
      <p:sp>
        <p:nvSpPr>
          <p:cNvPr id="4" name="Slide Number Placeholder 3"/>
          <p:cNvSpPr>
            <a:spLocks noGrp="1"/>
          </p:cNvSpPr>
          <p:nvPr>
            <p:ph type="sldNum" sz="quarter" idx="10"/>
          </p:nvPr>
        </p:nvSpPr>
        <p:spPr/>
        <p:txBody>
          <a:bodyPr/>
          <a:lstStyle/>
          <a:p>
            <a:fld id="{F44F5A91-4657-4D9B-96E0-736309A9BFC4}" type="slidenum">
              <a:rPr lang="en-US" smtClean="0"/>
              <a:t>15</a:t>
            </a:fld>
            <a:endParaRPr lang="en-US"/>
          </a:p>
        </p:txBody>
      </p:sp>
    </p:spTree>
    <p:extLst>
      <p:ext uri="{BB962C8B-B14F-4D97-AF65-F5344CB8AC3E}">
        <p14:creationId xmlns:p14="http://schemas.microsoft.com/office/powerpoint/2010/main" val="13849435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RRTs in the incident</a:t>
            </a:r>
            <a:r>
              <a:rPr lang="en-GB" baseline="0" dirty="0"/>
              <a:t> management system are often coordinated from </a:t>
            </a:r>
            <a:r>
              <a:rPr lang="en-GB" baseline="0"/>
              <a:t>the operations section as shown here. </a:t>
            </a:r>
            <a:endParaRPr lang="en-GB" dirty="0"/>
          </a:p>
          <a:p>
            <a:endParaRPr lang="en-GB" dirty="0"/>
          </a:p>
        </p:txBody>
      </p:sp>
      <p:sp>
        <p:nvSpPr>
          <p:cNvPr id="4" name="Slide Number Placeholder 3"/>
          <p:cNvSpPr>
            <a:spLocks noGrp="1"/>
          </p:cNvSpPr>
          <p:nvPr>
            <p:ph type="sldNum" sz="quarter" idx="10"/>
          </p:nvPr>
        </p:nvSpPr>
        <p:spPr/>
        <p:txBody>
          <a:bodyPr/>
          <a:lstStyle/>
          <a:p>
            <a:fld id="{F44F5A91-4657-4D9B-96E0-736309A9BFC4}" type="slidenum">
              <a:rPr lang="en-US" smtClean="0"/>
              <a:t>16</a:t>
            </a:fld>
            <a:endParaRPr lang="en-US"/>
          </a:p>
        </p:txBody>
      </p:sp>
    </p:spTree>
    <p:extLst>
      <p:ext uri="{BB962C8B-B14F-4D97-AF65-F5344CB8AC3E}">
        <p14:creationId xmlns:p14="http://schemas.microsoft.com/office/powerpoint/2010/main" val="30033779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p:spPr>
        <p:txBody>
          <a:bodyPr/>
          <a:lstStyle/>
          <a:p>
            <a:r>
              <a:rPr lang="en-GB" altLang="en-US" dirty="0"/>
              <a:t>In addition</a:t>
            </a:r>
            <a:r>
              <a:rPr lang="en-GB" altLang="en-US" baseline="0" dirty="0"/>
              <a:t> to coordinating with the EOC, RRT members will interact with many partners and stakeholders in the field. </a:t>
            </a:r>
            <a:endParaRPr lang="en-GB" altLang="en-US" dirty="0"/>
          </a:p>
        </p:txBody>
      </p:sp>
      <p:sp>
        <p:nvSpPr>
          <p:cNvPr id="45060"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ED043FA7-9DA3-43A1-8459-E33B6050629E}" type="slidenum">
              <a:rPr lang="en-US" altLang="en-US" smtClean="0"/>
              <a:pPr eaLnBrk="1" hangingPunct="1">
                <a:spcBef>
                  <a:spcPct val="0"/>
                </a:spcBef>
              </a:pPr>
              <a:t>17</a:t>
            </a:fld>
            <a:endParaRPr lang="en-US" altLang="en-US"/>
          </a:p>
        </p:txBody>
      </p:sp>
    </p:spTree>
    <p:extLst>
      <p:ext uri="{BB962C8B-B14F-4D97-AF65-F5344CB8AC3E}">
        <p14:creationId xmlns:p14="http://schemas.microsoft.com/office/powerpoint/2010/main" val="36464118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p:spPr>
        <p:txBody>
          <a:bodyPr/>
          <a:lstStyle/>
          <a:p>
            <a:endParaRPr lang="en-GB" altLang="en-US"/>
          </a:p>
        </p:txBody>
      </p:sp>
      <p:sp>
        <p:nvSpPr>
          <p:cNvPr id="4198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20594261-4D0D-4E27-AD1B-F9913A4F7920}" type="slidenum">
              <a:rPr lang="en-US" altLang="en-US" smtClean="0"/>
              <a:pPr eaLnBrk="1" hangingPunct="1">
                <a:spcBef>
                  <a:spcPct val="0"/>
                </a:spcBef>
              </a:pPr>
              <a:t>21</a:t>
            </a:fld>
            <a:endParaRPr lang="en-US" altLang="en-US"/>
          </a:p>
        </p:txBody>
      </p:sp>
    </p:spTree>
    <p:extLst>
      <p:ext uri="{BB962C8B-B14F-4D97-AF65-F5344CB8AC3E}">
        <p14:creationId xmlns:p14="http://schemas.microsoft.com/office/powerpoint/2010/main" val="12382496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p:spPr>
        <p:txBody>
          <a:bodyPr/>
          <a:lstStyle/>
          <a:p>
            <a:endParaRPr lang="en-GB" altLang="en-US"/>
          </a:p>
        </p:txBody>
      </p:sp>
      <p:sp>
        <p:nvSpPr>
          <p:cNvPr id="4198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20594261-4D0D-4E27-AD1B-F9913A4F7920}" type="slidenum">
              <a:rPr lang="en-US" altLang="en-US" smtClean="0"/>
              <a:pPr eaLnBrk="1" hangingPunct="1">
                <a:spcBef>
                  <a:spcPct val="0"/>
                </a:spcBef>
              </a:pPr>
              <a:t>22</a:t>
            </a:fld>
            <a:endParaRPr lang="en-US" altLang="en-US"/>
          </a:p>
        </p:txBody>
      </p:sp>
    </p:spTree>
    <p:extLst>
      <p:ext uri="{BB962C8B-B14F-4D97-AF65-F5344CB8AC3E}">
        <p14:creationId xmlns:p14="http://schemas.microsoft.com/office/powerpoint/2010/main" val="22590256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endParaRPr lang="en-GB" altLang="en-US"/>
          </a:p>
        </p:txBody>
      </p:sp>
      <p:sp>
        <p:nvSpPr>
          <p:cNvPr id="43012"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2F2DCBC-6D2B-4088-A21D-B24FF8025D7C}" type="slidenum">
              <a:rPr lang="en-US" altLang="en-US" smtClean="0"/>
              <a:pPr eaLnBrk="1" hangingPunct="1">
                <a:spcBef>
                  <a:spcPct val="0"/>
                </a:spcBef>
              </a:pPr>
              <a:t>23</a:t>
            </a:fld>
            <a:endParaRPr lang="en-US" altLang="en-US"/>
          </a:p>
        </p:txBody>
      </p:sp>
    </p:spTree>
    <p:extLst>
      <p:ext uri="{BB962C8B-B14F-4D97-AF65-F5344CB8AC3E}">
        <p14:creationId xmlns:p14="http://schemas.microsoft.com/office/powerpoint/2010/main" val="12738514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endParaRPr lang="en-GB" altLang="en-US"/>
          </a:p>
        </p:txBody>
      </p:sp>
      <p:sp>
        <p:nvSpPr>
          <p:cNvPr id="44036"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66CB09C-A4A2-41AC-94C1-9E55FD3E991F}" type="slidenum">
              <a:rPr lang="en-US" altLang="en-US" smtClean="0">
                <a:solidFill>
                  <a:srgbClr val="000000"/>
                </a:solidFill>
              </a:rPr>
              <a:pPr eaLnBrk="1" hangingPunct="1">
                <a:spcBef>
                  <a:spcPct val="0"/>
                </a:spcBef>
              </a:pPr>
              <a:t>24</a:t>
            </a:fld>
            <a:endParaRPr lang="en-US" altLang="en-US">
              <a:solidFill>
                <a:srgbClr val="000000"/>
              </a:solidFill>
            </a:endParaRPr>
          </a:p>
        </p:txBody>
      </p:sp>
    </p:spTree>
    <p:extLst>
      <p:ext uri="{BB962C8B-B14F-4D97-AF65-F5344CB8AC3E}">
        <p14:creationId xmlns:p14="http://schemas.microsoft.com/office/powerpoint/2010/main" val="22480957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48527E-B021-4B1F-B679-A8A83EF59C5F}" type="slidenum">
              <a:rPr lang="en-US" altLang="en-US" smtClean="0"/>
              <a:pPr>
                <a:defRPr/>
              </a:pPr>
              <a:t>4</a:t>
            </a:fld>
            <a:endParaRPr lang="en-US" altLang="en-US"/>
          </a:p>
        </p:txBody>
      </p:sp>
    </p:spTree>
    <p:extLst>
      <p:ext uri="{BB962C8B-B14F-4D97-AF65-F5344CB8AC3E}">
        <p14:creationId xmlns:p14="http://schemas.microsoft.com/office/powerpoint/2010/main" val="4233144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44F5A91-4657-4D9B-96E0-736309A9BFC4}" type="slidenum">
              <a:rPr lang="en-US" smtClean="0"/>
              <a:t>5</a:t>
            </a:fld>
            <a:endParaRPr lang="en-US"/>
          </a:p>
        </p:txBody>
      </p:sp>
    </p:spTree>
    <p:extLst>
      <p:ext uri="{BB962C8B-B14F-4D97-AF65-F5344CB8AC3E}">
        <p14:creationId xmlns:p14="http://schemas.microsoft.com/office/powerpoint/2010/main" val="2154744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list shows the basic activities of a rapid response team but this list is not exhaustive. </a:t>
            </a:r>
          </a:p>
          <a:p>
            <a:endParaRPr lang="en-US" baseline="0" dirty="0"/>
          </a:p>
          <a:p>
            <a:r>
              <a:rPr lang="en-US" baseline="0" dirty="0"/>
              <a:t>RRT members can take on a number of different roles in the field, often dependent on the type and timing of a public health emergency. </a:t>
            </a:r>
          </a:p>
          <a:p>
            <a:endParaRPr lang="en-US" baseline="0" dirty="0"/>
          </a:p>
          <a:p>
            <a:r>
              <a:rPr lang="en-US" baseline="0" dirty="0"/>
              <a:t>Flexibility is key!</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4148527E-B021-4B1F-B679-A8A83EF59C5F}" type="slidenum">
              <a:rPr lang="en-US" altLang="en-US" smtClean="0"/>
              <a:pPr>
                <a:defRPr/>
              </a:pPr>
              <a:t>6</a:t>
            </a:fld>
            <a:endParaRPr lang="en-US" altLang="en-US"/>
          </a:p>
        </p:txBody>
      </p:sp>
    </p:spTree>
    <p:extLst>
      <p:ext uri="{BB962C8B-B14F-4D97-AF65-F5344CB8AC3E}">
        <p14:creationId xmlns:p14="http://schemas.microsoft.com/office/powerpoint/2010/main" val="3817321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composition of the RRT is also</a:t>
            </a:r>
            <a:r>
              <a:rPr lang="en-US" baseline="0" dirty="0"/>
              <a:t> flexible.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They can be composed of one individual</a:t>
            </a:r>
            <a:r>
              <a:rPr lang="en-US" baseline="0" dirty="0"/>
              <a:t> or multiple individuals with different skillsets and background as dictated by the needs of the given emergency. The setup of a RRT is flexible.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endParaRPr lang="en-GB" dirty="0"/>
          </a:p>
        </p:txBody>
      </p:sp>
      <p:sp>
        <p:nvSpPr>
          <p:cNvPr id="4" name="Slide Number Placeholder 3"/>
          <p:cNvSpPr>
            <a:spLocks noGrp="1"/>
          </p:cNvSpPr>
          <p:nvPr>
            <p:ph type="sldNum" sz="quarter" idx="10"/>
          </p:nvPr>
        </p:nvSpPr>
        <p:spPr/>
        <p:txBody>
          <a:bodyPr/>
          <a:lstStyle/>
          <a:p>
            <a:fld id="{F44F5A91-4657-4D9B-96E0-736309A9BFC4}" type="slidenum">
              <a:rPr lang="en-US" smtClean="0"/>
              <a:t>7</a:t>
            </a:fld>
            <a:endParaRPr lang="en-US"/>
          </a:p>
        </p:txBody>
      </p:sp>
    </p:spTree>
    <p:extLst>
      <p:ext uri="{BB962C8B-B14F-4D97-AF65-F5344CB8AC3E}">
        <p14:creationId xmlns:p14="http://schemas.microsoft.com/office/powerpoint/2010/main" val="16574246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148527E-B021-4B1F-B679-A8A83EF59C5F}" type="slidenum">
              <a:rPr lang="en-US" altLang="en-US" smtClean="0"/>
              <a:pPr>
                <a:defRPr/>
              </a:pPr>
              <a:t>8</a:t>
            </a:fld>
            <a:endParaRPr lang="en-US" altLang="en-US"/>
          </a:p>
        </p:txBody>
      </p:sp>
    </p:spTree>
    <p:extLst>
      <p:ext uri="{BB962C8B-B14F-4D97-AF65-F5344CB8AC3E}">
        <p14:creationId xmlns:p14="http://schemas.microsoft.com/office/powerpoint/2010/main" val="2576156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the</a:t>
            </a:r>
            <a:r>
              <a:rPr lang="en-US" baseline="0" dirty="0"/>
              <a:t> first </a:t>
            </a:r>
            <a:r>
              <a:rPr lang="en-US" baseline="0" dirty="0" err="1"/>
              <a:t>subbullet</a:t>
            </a:r>
            <a:r>
              <a:rPr lang="en-US" baseline="0" dirty="0"/>
              <a:t> is aligned with IHR compliance. </a:t>
            </a:r>
            <a:endParaRPr lang="en-US" dirty="0"/>
          </a:p>
        </p:txBody>
      </p:sp>
      <p:sp>
        <p:nvSpPr>
          <p:cNvPr id="4" name="Slide Number Placeholder 3"/>
          <p:cNvSpPr>
            <a:spLocks noGrp="1"/>
          </p:cNvSpPr>
          <p:nvPr>
            <p:ph type="sldNum" sz="quarter" idx="10"/>
          </p:nvPr>
        </p:nvSpPr>
        <p:spPr/>
        <p:txBody>
          <a:bodyPr/>
          <a:lstStyle/>
          <a:p>
            <a:pPr>
              <a:defRPr/>
            </a:pPr>
            <a:fld id="{4148527E-B021-4B1F-B679-A8A83EF59C5F}" type="slidenum">
              <a:rPr lang="en-US" altLang="en-US" smtClean="0"/>
              <a:pPr>
                <a:defRPr/>
              </a:pPr>
              <a:t>9</a:t>
            </a:fld>
            <a:endParaRPr lang="en-US" altLang="en-US"/>
          </a:p>
        </p:txBody>
      </p:sp>
    </p:spTree>
    <p:extLst>
      <p:ext uri="{BB962C8B-B14F-4D97-AF65-F5344CB8AC3E}">
        <p14:creationId xmlns:p14="http://schemas.microsoft.com/office/powerpoint/2010/main" val="3446316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in the first bullet –</a:t>
            </a:r>
            <a:r>
              <a:rPr lang="en-US" baseline="0" dirty="0"/>
              <a:t> all-hazard RRTs are not limited to only infectious disease outbreaks</a:t>
            </a:r>
            <a:endParaRPr lang="en-US" dirty="0"/>
          </a:p>
        </p:txBody>
      </p:sp>
      <p:sp>
        <p:nvSpPr>
          <p:cNvPr id="4" name="Slide Number Placeholder 3"/>
          <p:cNvSpPr>
            <a:spLocks noGrp="1"/>
          </p:cNvSpPr>
          <p:nvPr>
            <p:ph type="sldNum" sz="quarter" idx="10"/>
          </p:nvPr>
        </p:nvSpPr>
        <p:spPr/>
        <p:txBody>
          <a:bodyPr/>
          <a:lstStyle/>
          <a:p>
            <a:pPr>
              <a:defRPr/>
            </a:pPr>
            <a:fld id="{4148527E-B021-4B1F-B679-A8A83EF59C5F}" type="slidenum">
              <a:rPr lang="en-US" altLang="en-US" smtClean="0"/>
              <a:pPr>
                <a:defRPr/>
              </a:pPr>
              <a:t>10</a:t>
            </a:fld>
            <a:endParaRPr lang="en-US" altLang="en-US"/>
          </a:p>
        </p:txBody>
      </p:sp>
    </p:spTree>
    <p:extLst>
      <p:ext uri="{BB962C8B-B14F-4D97-AF65-F5344CB8AC3E}">
        <p14:creationId xmlns:p14="http://schemas.microsoft.com/office/powerpoint/2010/main" val="319264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p:spPr>
        <p:txBody>
          <a:bodyPr/>
          <a:lstStyle/>
          <a:p>
            <a:endParaRPr lang="en-GB" altLang="en-US" dirty="0"/>
          </a:p>
        </p:txBody>
      </p:sp>
      <p:sp>
        <p:nvSpPr>
          <p:cNvPr id="40964"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C0AB875-5BF0-4A53-AC93-6A531AE46022}" type="slidenum">
              <a:rPr lang="en-US" altLang="en-US" smtClean="0"/>
              <a:pPr eaLnBrk="1" hangingPunct="1">
                <a:spcBef>
                  <a:spcPct val="0"/>
                </a:spcBef>
              </a:pPr>
              <a:t>11</a:t>
            </a:fld>
            <a:endParaRPr lang="en-US" altLang="en-US"/>
          </a:p>
        </p:txBody>
      </p:sp>
    </p:spTree>
    <p:extLst>
      <p:ext uri="{BB962C8B-B14F-4D97-AF65-F5344CB8AC3E}">
        <p14:creationId xmlns:p14="http://schemas.microsoft.com/office/powerpoint/2010/main" val="19327585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2366999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1927583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1012248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18214418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9A6DE61-214D-4FBB-BF8D-8DE0329C479C}"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9A7D61-D3BC-4E3A-93FF-D956540B5466}" type="slidenum">
              <a:rPr lang="en-GB" smtClean="0"/>
              <a:t>‹#›</a:t>
            </a:fld>
            <a:endParaRPr lang="en-GB"/>
          </a:p>
        </p:txBody>
      </p:sp>
    </p:spTree>
    <p:extLst>
      <p:ext uri="{BB962C8B-B14F-4D97-AF65-F5344CB8AC3E}">
        <p14:creationId xmlns:p14="http://schemas.microsoft.com/office/powerpoint/2010/main" val="1171441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9A6DE61-214D-4FBB-BF8D-8DE0329C479C}"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9A7D61-D3BC-4E3A-93FF-D956540B5466}" type="slidenum">
              <a:rPr lang="en-GB" smtClean="0"/>
              <a:t>‹#›</a:t>
            </a:fld>
            <a:endParaRPr lang="en-GB"/>
          </a:p>
        </p:txBody>
      </p:sp>
    </p:spTree>
    <p:extLst>
      <p:ext uri="{BB962C8B-B14F-4D97-AF65-F5344CB8AC3E}">
        <p14:creationId xmlns:p14="http://schemas.microsoft.com/office/powerpoint/2010/main" val="34467412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9A6DE61-214D-4FBB-BF8D-8DE0329C479C}"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9A7D61-D3BC-4E3A-93FF-D956540B5466}" type="slidenum">
              <a:rPr lang="en-GB" smtClean="0"/>
              <a:t>‹#›</a:t>
            </a:fld>
            <a:endParaRPr lang="en-GB"/>
          </a:p>
        </p:txBody>
      </p:sp>
    </p:spTree>
    <p:extLst>
      <p:ext uri="{BB962C8B-B14F-4D97-AF65-F5344CB8AC3E}">
        <p14:creationId xmlns:p14="http://schemas.microsoft.com/office/powerpoint/2010/main" val="12244119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9A6DE61-214D-4FBB-BF8D-8DE0329C479C}"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99A7D61-D3BC-4E3A-93FF-D956540B5466}" type="slidenum">
              <a:rPr lang="en-GB" smtClean="0"/>
              <a:t>‹#›</a:t>
            </a:fld>
            <a:endParaRPr lang="en-GB"/>
          </a:p>
        </p:txBody>
      </p:sp>
    </p:spTree>
    <p:extLst>
      <p:ext uri="{BB962C8B-B14F-4D97-AF65-F5344CB8AC3E}">
        <p14:creationId xmlns:p14="http://schemas.microsoft.com/office/powerpoint/2010/main" val="279577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9A6DE61-214D-4FBB-BF8D-8DE0329C479C}" type="datetimeFigureOut">
              <a:rPr lang="en-GB" smtClean="0"/>
              <a:t>15/05/2018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99A7D61-D3BC-4E3A-93FF-D956540B5466}" type="slidenum">
              <a:rPr lang="en-GB" smtClean="0"/>
              <a:t>‹#›</a:t>
            </a:fld>
            <a:endParaRPr lang="en-GB"/>
          </a:p>
        </p:txBody>
      </p:sp>
    </p:spTree>
    <p:extLst>
      <p:ext uri="{BB962C8B-B14F-4D97-AF65-F5344CB8AC3E}">
        <p14:creationId xmlns:p14="http://schemas.microsoft.com/office/powerpoint/2010/main" val="1813207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9A6DE61-214D-4FBB-BF8D-8DE0329C479C}" type="datetimeFigureOut">
              <a:rPr lang="en-GB" smtClean="0"/>
              <a:t>15/05/2018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99A7D61-D3BC-4E3A-93FF-D956540B5466}" type="slidenum">
              <a:rPr lang="en-GB" smtClean="0"/>
              <a:t>‹#›</a:t>
            </a:fld>
            <a:endParaRPr lang="en-GB"/>
          </a:p>
        </p:txBody>
      </p:sp>
    </p:spTree>
    <p:extLst>
      <p:ext uri="{BB962C8B-B14F-4D97-AF65-F5344CB8AC3E}">
        <p14:creationId xmlns:p14="http://schemas.microsoft.com/office/powerpoint/2010/main" val="9635464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9A6DE61-214D-4FBB-BF8D-8DE0329C479C}" type="datetimeFigureOut">
              <a:rPr lang="en-GB" smtClean="0"/>
              <a:t>15/05/2018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99A7D61-D3BC-4E3A-93FF-D956540B5466}" type="slidenum">
              <a:rPr lang="en-GB" smtClean="0"/>
              <a:t>‹#›</a:t>
            </a:fld>
            <a:endParaRPr lang="en-GB"/>
          </a:p>
        </p:txBody>
      </p:sp>
    </p:spTree>
    <p:extLst>
      <p:ext uri="{BB962C8B-B14F-4D97-AF65-F5344CB8AC3E}">
        <p14:creationId xmlns:p14="http://schemas.microsoft.com/office/powerpoint/2010/main" val="18637118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14086091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9A6DE61-214D-4FBB-BF8D-8DE0329C479C}"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99A7D61-D3BC-4E3A-93FF-D956540B5466}" type="slidenum">
              <a:rPr lang="en-GB" smtClean="0"/>
              <a:t>‹#›</a:t>
            </a:fld>
            <a:endParaRPr lang="en-GB"/>
          </a:p>
        </p:txBody>
      </p:sp>
    </p:spTree>
    <p:extLst>
      <p:ext uri="{BB962C8B-B14F-4D97-AF65-F5344CB8AC3E}">
        <p14:creationId xmlns:p14="http://schemas.microsoft.com/office/powerpoint/2010/main" val="1926174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9A6DE61-214D-4FBB-BF8D-8DE0329C479C}"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99A7D61-D3BC-4E3A-93FF-D956540B5466}" type="slidenum">
              <a:rPr lang="en-GB" smtClean="0"/>
              <a:t>‹#›</a:t>
            </a:fld>
            <a:endParaRPr lang="en-GB"/>
          </a:p>
        </p:txBody>
      </p:sp>
    </p:spTree>
    <p:extLst>
      <p:ext uri="{BB962C8B-B14F-4D97-AF65-F5344CB8AC3E}">
        <p14:creationId xmlns:p14="http://schemas.microsoft.com/office/powerpoint/2010/main" val="12419466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9A6DE61-214D-4FBB-BF8D-8DE0329C479C}"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9A7D61-D3BC-4E3A-93FF-D956540B5466}" type="slidenum">
              <a:rPr lang="en-GB" smtClean="0"/>
              <a:t>‹#›</a:t>
            </a:fld>
            <a:endParaRPr lang="en-GB"/>
          </a:p>
        </p:txBody>
      </p:sp>
    </p:spTree>
    <p:extLst>
      <p:ext uri="{BB962C8B-B14F-4D97-AF65-F5344CB8AC3E}">
        <p14:creationId xmlns:p14="http://schemas.microsoft.com/office/powerpoint/2010/main" val="17389837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9A6DE61-214D-4FBB-BF8D-8DE0329C479C}"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9A7D61-D3BC-4E3A-93FF-D956540B5466}" type="slidenum">
              <a:rPr lang="en-GB" smtClean="0"/>
              <a:t>‹#›</a:t>
            </a:fld>
            <a:endParaRPr lang="en-GB"/>
          </a:p>
        </p:txBody>
      </p:sp>
    </p:spTree>
    <p:extLst>
      <p:ext uri="{BB962C8B-B14F-4D97-AF65-F5344CB8AC3E}">
        <p14:creationId xmlns:p14="http://schemas.microsoft.com/office/powerpoint/2010/main" val="38070392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0"/>
          <p:cNvGrpSpPr>
            <a:grpSpLocks/>
          </p:cNvGrpSpPr>
          <p:nvPr userDrawn="1"/>
        </p:nvGrpSpPr>
        <p:grpSpPr bwMode="auto">
          <a:xfrm>
            <a:off x="0" y="0"/>
            <a:ext cx="9153525" cy="6262688"/>
            <a:chOff x="1" y="0"/>
            <a:chExt cx="9153524" cy="6262687"/>
          </a:xfrm>
        </p:grpSpPr>
        <p:pic>
          <p:nvPicPr>
            <p:cNvPr id="5" name="Picture 7" descr="mapBackground10percen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 y="290512"/>
              <a:ext cx="9153524" cy="597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PED_word_topRT_swoosh.png"/>
            <p:cNvPicPr>
              <a:picLocks/>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32100" y="0"/>
              <a:ext cx="6321425"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WHOlogo_white.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934200" y="609600"/>
              <a:ext cx="16224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Line 18"/>
          <p:cNvSpPr>
            <a:spLocks noChangeShapeType="1"/>
          </p:cNvSpPr>
          <p:nvPr userDrawn="1"/>
        </p:nvSpPr>
        <p:spPr bwMode="auto">
          <a:xfrm>
            <a:off x="474663" y="990600"/>
            <a:ext cx="5249862" cy="0"/>
          </a:xfrm>
          <a:prstGeom prst="line">
            <a:avLst/>
          </a:prstGeom>
          <a:noFill/>
          <a:ln w="6350">
            <a:solidFill>
              <a:schemeClr val="tx1"/>
            </a:solidFill>
            <a:prstDash val="solid"/>
            <a:round/>
            <a:headEnd/>
            <a:tailEnd/>
          </a:ln>
          <a:effectLst/>
        </p:spPr>
        <p:txBody>
          <a:bodyPr/>
          <a:lstStyle/>
          <a:p>
            <a:pPr algn="ctr" fontAlgn="auto">
              <a:spcBef>
                <a:spcPts val="0"/>
              </a:spcBef>
              <a:spcAft>
                <a:spcPts val="0"/>
              </a:spcAft>
              <a:defRPr/>
            </a:pPr>
            <a:endParaRPr lang="en-GB" kern="0" dirty="0">
              <a:ln w="12700">
                <a:solidFill>
                  <a:prstClr val="black"/>
                </a:solidFill>
              </a:ln>
              <a:solidFill>
                <a:prstClr val="black"/>
              </a:solidFill>
              <a:latin typeface="Calibri"/>
              <a:ea typeface="MS PGothic" panose="020B0600070205080204" pitchFamily="34" charset="-128"/>
              <a:cs typeface="+mn-cs"/>
            </a:endParaRPr>
          </a:p>
        </p:txBody>
      </p:sp>
      <p:sp>
        <p:nvSpPr>
          <p:cNvPr id="2" name="Title 1"/>
          <p:cNvSpPr>
            <a:spLocks noGrp="1"/>
          </p:cNvSpPr>
          <p:nvPr>
            <p:ph type="ctrTitle"/>
          </p:nvPr>
        </p:nvSpPr>
        <p:spPr>
          <a:xfrm>
            <a:off x="685800" y="2130425"/>
            <a:ext cx="7772400" cy="1470025"/>
          </a:xfrm>
        </p:spPr>
        <p:txBody>
          <a:bodyPr>
            <a:normAutofit/>
          </a:bodyPr>
          <a:lstStyle>
            <a:lvl1pPr algn="l" rtl="0" eaLnBrk="1" fontAlgn="base" hangingPunct="1">
              <a:spcBef>
                <a:spcPct val="0"/>
              </a:spcBef>
              <a:spcAft>
                <a:spcPct val="0"/>
              </a:spcAft>
              <a:defRPr lang="en-GB" sz="4400" b="0" kern="1200" cap="none" baseline="0" dirty="0">
                <a:solidFill>
                  <a:srgbClr val="045F9C"/>
                </a:solidFill>
                <a:latin typeface="+mj-lt"/>
                <a:ea typeface="MS PGothic" panose="020B0600070205080204" pitchFamily="34" charset="-128"/>
                <a:cs typeface="Arial"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rtl="0" eaLnBrk="1" fontAlgn="base" hangingPunct="1">
              <a:lnSpc>
                <a:spcPts val="3200"/>
              </a:lnSpc>
              <a:spcBef>
                <a:spcPct val="0"/>
              </a:spcBef>
              <a:spcAft>
                <a:spcPct val="0"/>
              </a:spcAft>
              <a:buNone/>
              <a:defRPr lang="en-GB" sz="2400" b="0" kern="1200" dirty="0">
                <a:solidFill>
                  <a:srgbClr val="BD202E"/>
                </a:solidFill>
                <a:latin typeface="Arial" pitchFamily="34" charset="0"/>
                <a:ea typeface="MS PGothic" panose="020B0600070205080204" pitchFamily="34" charset="-128"/>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9" name="Date Placeholder 3"/>
          <p:cNvSpPr>
            <a:spLocks noGrp="1"/>
          </p:cNvSpPr>
          <p:nvPr>
            <p:ph type="dt" sz="half" idx="10"/>
          </p:nvPr>
        </p:nvSpPr>
        <p:spPr/>
        <p:txBody>
          <a:bodyPr/>
          <a:lstStyle>
            <a:lvl1pPr>
              <a:defRPr>
                <a:latin typeface="Arial" charset="0"/>
              </a:defRPr>
            </a:lvl1pPr>
          </a:lstStyle>
          <a:p>
            <a:pPr>
              <a:defRPr/>
            </a:pPr>
            <a:fld id="{4FD1758A-D569-4489-B667-AEF25A20F2B8}" type="datetimeFigureOut">
              <a:rPr lang="en-GB"/>
              <a:pPr>
                <a:defRPr/>
              </a:pPr>
              <a:t>15/05/2018</a:t>
            </a:fld>
            <a:endParaRPr lang="en-GB"/>
          </a:p>
        </p:txBody>
      </p:sp>
      <p:sp>
        <p:nvSpPr>
          <p:cNvPr id="10"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11" name="Slide Number Placeholder 5"/>
          <p:cNvSpPr>
            <a:spLocks noGrp="1"/>
          </p:cNvSpPr>
          <p:nvPr>
            <p:ph type="sldNum" sz="quarter" idx="12"/>
          </p:nvPr>
        </p:nvSpPr>
        <p:spPr/>
        <p:txBody>
          <a:bodyPr/>
          <a:lstStyle>
            <a:lvl1pPr>
              <a:defRPr>
                <a:latin typeface="Arial" charset="0"/>
              </a:defRPr>
            </a:lvl1pPr>
          </a:lstStyle>
          <a:p>
            <a:pPr>
              <a:defRPr/>
            </a:pPr>
            <a:fld id="{11C7FE09-7CB3-47E3-8092-AFA447D2999F}" type="slidenum">
              <a:rPr lang="en-GB"/>
              <a:pPr>
                <a:defRPr/>
              </a:pPr>
              <a:t>‹#›</a:t>
            </a:fld>
            <a:endParaRPr lang="en-GB"/>
          </a:p>
        </p:txBody>
      </p:sp>
    </p:spTree>
    <p:extLst>
      <p:ext uri="{BB962C8B-B14F-4D97-AF65-F5344CB8AC3E}">
        <p14:creationId xmlns:p14="http://schemas.microsoft.com/office/powerpoint/2010/main" val="38947916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marL="342900" indent="-342900">
              <a:defRPr lang="en-US" sz="2400" dirty="0" smtClean="0">
                <a:solidFill>
                  <a:srgbClr val="000066"/>
                </a:solidFill>
                <a:latin typeface="+mn-lt"/>
                <a:ea typeface="+mn-ea"/>
                <a:cs typeface="+mn-cs"/>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lvl1pPr>
              <a:defRPr>
                <a:latin typeface="Arial" charset="0"/>
              </a:defRPr>
            </a:lvl1pPr>
          </a:lstStyle>
          <a:p>
            <a:pPr>
              <a:defRPr/>
            </a:pPr>
            <a:fld id="{9D3C39BA-9A41-4BF5-9B88-7BC45D4D0F5D}" type="datetimeFigureOut">
              <a:rPr lang="en-GB"/>
              <a:pPr>
                <a:defRPr/>
              </a:pPr>
              <a:t>15/05/2018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945159C1-5386-4A92-B5B7-133282D080A6}" type="slidenum">
              <a:rPr lang="en-GB"/>
              <a:pPr>
                <a:defRPr/>
              </a:pPr>
              <a:t>‹#›</a:t>
            </a:fld>
            <a:endParaRPr lang="en-GB"/>
          </a:p>
        </p:txBody>
      </p:sp>
    </p:spTree>
    <p:extLst>
      <p:ext uri="{BB962C8B-B14F-4D97-AF65-F5344CB8AC3E}">
        <p14:creationId xmlns:p14="http://schemas.microsoft.com/office/powerpoint/2010/main" val="32862845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lang="en-GB" sz="4000" b="1" kern="1200" cap="all" dirty="0">
                <a:solidFill>
                  <a:srgbClr val="045F9C"/>
                </a:solidFill>
                <a:latin typeface="+mj-lt"/>
                <a:ea typeface="MS PGothic" panose="020B0600070205080204" pitchFamily="34" charset="-128"/>
                <a:cs typeface="Arial" pitchFamily="34" charset="0"/>
              </a:defRPr>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lang="en-US" sz="3000" b="1" kern="1200" dirty="0" smtClean="0">
                <a:solidFill>
                  <a:srgbClr val="BD202E"/>
                </a:solidFill>
                <a:latin typeface="Arial" pitchFamily="34" charset="0"/>
                <a:ea typeface="MS PGothic" panose="020B0600070205080204" pitchFamily="34" charset="-128"/>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atin typeface="Arial" charset="0"/>
              </a:defRPr>
            </a:lvl1pPr>
          </a:lstStyle>
          <a:p>
            <a:pPr>
              <a:defRPr/>
            </a:pPr>
            <a:fld id="{2F63D5EF-8301-4D89-BC36-1DA8C57F4693}" type="datetimeFigureOut">
              <a:rPr lang="en-GB"/>
              <a:pPr>
                <a:defRPr/>
              </a:pPr>
              <a:t>15/05/2018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6598A6A5-41CB-4A69-8F34-5E2A6B51BF9D}" type="slidenum">
              <a:rPr lang="en-GB"/>
              <a:pPr>
                <a:defRPr/>
              </a:pPr>
              <a:t>‹#›</a:t>
            </a:fld>
            <a:endParaRPr lang="en-GB"/>
          </a:p>
        </p:txBody>
      </p:sp>
    </p:spTree>
    <p:extLst>
      <p:ext uri="{BB962C8B-B14F-4D97-AF65-F5344CB8AC3E}">
        <p14:creationId xmlns:p14="http://schemas.microsoft.com/office/powerpoint/2010/main" val="27082371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marL="342900" indent="-342900">
              <a:defRPr lang="en-US" sz="2400" kern="1200" dirty="0" smtClean="0">
                <a:solidFill>
                  <a:srgbClr val="000066"/>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lang="en-US" sz="2400" kern="1200" dirty="0" smtClean="0">
                <a:solidFill>
                  <a:srgbClr val="000066"/>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lvl1pPr>
              <a:defRPr>
                <a:latin typeface="Arial" charset="0"/>
              </a:defRPr>
            </a:lvl1pPr>
          </a:lstStyle>
          <a:p>
            <a:pPr>
              <a:defRPr/>
            </a:pPr>
            <a:fld id="{BFAD577B-3A73-4E06-8875-6E02511E6EEC}" type="datetimeFigureOut">
              <a:rPr lang="en-GB"/>
              <a:pPr>
                <a:defRPr/>
              </a:pPr>
              <a:t>15/05/2018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6FA73A74-389E-4056-B55E-6F4AFEF22925}" type="slidenum">
              <a:rPr lang="en-GB"/>
              <a:pPr>
                <a:defRPr/>
              </a:pPr>
              <a:t>‹#›</a:t>
            </a:fld>
            <a:endParaRPr lang="en-GB"/>
          </a:p>
        </p:txBody>
      </p:sp>
    </p:spTree>
    <p:extLst>
      <p:ext uri="{BB962C8B-B14F-4D97-AF65-F5344CB8AC3E}">
        <p14:creationId xmlns:p14="http://schemas.microsoft.com/office/powerpoint/2010/main" val="42317355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atin typeface="Arial" charset="0"/>
              </a:defRPr>
            </a:lvl1pPr>
          </a:lstStyle>
          <a:p>
            <a:pPr>
              <a:defRPr/>
            </a:pPr>
            <a:fld id="{131D37C9-6C6B-471A-9C2A-8ABA5ADF797F}" type="datetimeFigureOut">
              <a:rPr lang="en-GB"/>
              <a:pPr>
                <a:defRPr/>
              </a:pPr>
              <a:t>15/05/2018</a:t>
            </a:fld>
            <a:endParaRPr lang="en-GB"/>
          </a:p>
        </p:txBody>
      </p:sp>
      <p:sp>
        <p:nvSpPr>
          <p:cNvPr id="8" name="Footer Placeholder 7"/>
          <p:cNvSpPr>
            <a:spLocks noGrp="1"/>
          </p:cNvSpPr>
          <p:nvPr>
            <p:ph type="ftr" sz="quarter" idx="11"/>
          </p:nvPr>
        </p:nvSpPr>
        <p:spPr/>
        <p:txBody>
          <a:bodyPr/>
          <a:lstStyle>
            <a:lvl1pPr>
              <a:defRPr>
                <a:latin typeface="Arial" charset="0"/>
              </a:defRPr>
            </a:lvl1pPr>
          </a:lstStyle>
          <a:p>
            <a:pPr>
              <a:defRPr/>
            </a:pPr>
            <a:endParaRPr lang="en-GB"/>
          </a:p>
        </p:txBody>
      </p:sp>
      <p:sp>
        <p:nvSpPr>
          <p:cNvPr id="9" name="Slide Number Placeholder 8"/>
          <p:cNvSpPr>
            <a:spLocks noGrp="1"/>
          </p:cNvSpPr>
          <p:nvPr>
            <p:ph type="sldNum" sz="quarter" idx="12"/>
          </p:nvPr>
        </p:nvSpPr>
        <p:spPr/>
        <p:txBody>
          <a:bodyPr/>
          <a:lstStyle>
            <a:lvl1pPr>
              <a:defRPr>
                <a:latin typeface="Arial" charset="0"/>
              </a:defRPr>
            </a:lvl1pPr>
          </a:lstStyle>
          <a:p>
            <a:pPr>
              <a:defRPr/>
            </a:pPr>
            <a:fld id="{5DB63D29-FBF3-4EFD-8347-646EF1048F6D}" type="slidenum">
              <a:rPr lang="en-GB"/>
              <a:pPr>
                <a:defRPr/>
              </a:pPr>
              <a:t>‹#›</a:t>
            </a:fld>
            <a:endParaRPr lang="en-GB"/>
          </a:p>
        </p:txBody>
      </p:sp>
    </p:spTree>
    <p:extLst>
      <p:ext uri="{BB962C8B-B14F-4D97-AF65-F5344CB8AC3E}">
        <p14:creationId xmlns:p14="http://schemas.microsoft.com/office/powerpoint/2010/main" val="21073774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atin typeface="Arial" charset="0"/>
              </a:defRPr>
            </a:lvl1pPr>
          </a:lstStyle>
          <a:p>
            <a:pPr>
              <a:defRPr/>
            </a:pPr>
            <a:fld id="{72551734-FEF6-4EB1-9F30-5FF39E96D296}" type="datetimeFigureOut">
              <a:rPr lang="en-GB"/>
              <a:pPr>
                <a:defRPr/>
              </a:pPr>
              <a:t>15/05/2018</a:t>
            </a:fld>
            <a:endParaRPr lang="en-GB"/>
          </a:p>
        </p:txBody>
      </p:sp>
      <p:sp>
        <p:nvSpPr>
          <p:cNvPr id="4" name="Footer Placeholder 3"/>
          <p:cNvSpPr>
            <a:spLocks noGrp="1"/>
          </p:cNvSpPr>
          <p:nvPr>
            <p:ph type="ftr" sz="quarter" idx="11"/>
          </p:nvPr>
        </p:nvSpPr>
        <p:spPr/>
        <p:txBody>
          <a:bodyPr/>
          <a:lstStyle>
            <a:lvl1pPr>
              <a:defRPr>
                <a:latin typeface="Arial" charset="0"/>
              </a:defRPr>
            </a:lvl1pPr>
          </a:lstStyle>
          <a:p>
            <a:pPr>
              <a:defRPr/>
            </a:pPr>
            <a:endParaRPr lang="en-GB"/>
          </a:p>
        </p:txBody>
      </p:sp>
      <p:sp>
        <p:nvSpPr>
          <p:cNvPr id="5" name="Slide Number Placeholder 4"/>
          <p:cNvSpPr>
            <a:spLocks noGrp="1"/>
          </p:cNvSpPr>
          <p:nvPr>
            <p:ph type="sldNum" sz="quarter" idx="12"/>
          </p:nvPr>
        </p:nvSpPr>
        <p:spPr/>
        <p:txBody>
          <a:bodyPr/>
          <a:lstStyle>
            <a:lvl1pPr>
              <a:defRPr>
                <a:latin typeface="Arial" charset="0"/>
              </a:defRPr>
            </a:lvl1pPr>
          </a:lstStyle>
          <a:p>
            <a:pPr>
              <a:defRPr/>
            </a:pPr>
            <a:fld id="{65BA71B7-0CA1-4A71-806E-D9FBBF348487}" type="slidenum">
              <a:rPr lang="en-GB"/>
              <a:pPr>
                <a:defRPr/>
              </a:pPr>
              <a:t>‹#›</a:t>
            </a:fld>
            <a:endParaRPr lang="en-GB"/>
          </a:p>
        </p:txBody>
      </p:sp>
    </p:spTree>
    <p:extLst>
      <p:ext uri="{BB962C8B-B14F-4D97-AF65-F5344CB8AC3E}">
        <p14:creationId xmlns:p14="http://schemas.microsoft.com/office/powerpoint/2010/main" val="3448118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17396251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Arial" charset="0"/>
              </a:defRPr>
            </a:lvl1pPr>
          </a:lstStyle>
          <a:p>
            <a:pPr>
              <a:defRPr/>
            </a:pPr>
            <a:fld id="{A210C609-204F-491D-8E4A-B8BC310424C9}" type="datetimeFigureOut">
              <a:rPr lang="en-GB"/>
              <a:pPr>
                <a:defRPr/>
              </a:pPr>
              <a:t>15/05/2018</a:t>
            </a:fld>
            <a:endParaRPr lang="en-GB"/>
          </a:p>
        </p:txBody>
      </p:sp>
      <p:sp>
        <p:nvSpPr>
          <p:cNvPr id="3" name="Footer Placeholder 2"/>
          <p:cNvSpPr>
            <a:spLocks noGrp="1"/>
          </p:cNvSpPr>
          <p:nvPr>
            <p:ph type="ftr" sz="quarter" idx="11"/>
          </p:nvPr>
        </p:nvSpPr>
        <p:spPr/>
        <p:txBody>
          <a:bodyPr/>
          <a:lstStyle>
            <a:lvl1pPr>
              <a:defRPr>
                <a:latin typeface="Arial" charset="0"/>
              </a:defRPr>
            </a:lvl1pPr>
          </a:lstStyle>
          <a:p>
            <a:pPr>
              <a:defRPr/>
            </a:pPr>
            <a:endParaRPr lang="en-GB"/>
          </a:p>
        </p:txBody>
      </p:sp>
      <p:sp>
        <p:nvSpPr>
          <p:cNvPr id="4" name="Slide Number Placeholder 3"/>
          <p:cNvSpPr>
            <a:spLocks noGrp="1"/>
          </p:cNvSpPr>
          <p:nvPr>
            <p:ph type="sldNum" sz="quarter" idx="12"/>
          </p:nvPr>
        </p:nvSpPr>
        <p:spPr/>
        <p:txBody>
          <a:bodyPr/>
          <a:lstStyle>
            <a:lvl1pPr>
              <a:defRPr>
                <a:latin typeface="Arial" charset="0"/>
              </a:defRPr>
            </a:lvl1pPr>
          </a:lstStyle>
          <a:p>
            <a:pPr>
              <a:defRPr/>
            </a:pPr>
            <a:fld id="{F6AAA61E-2098-4469-9B40-E9F03C77C19D}" type="slidenum">
              <a:rPr lang="en-GB"/>
              <a:pPr>
                <a:defRPr/>
              </a:pPr>
              <a:t>‹#›</a:t>
            </a:fld>
            <a:endParaRPr lang="en-GB"/>
          </a:p>
        </p:txBody>
      </p:sp>
    </p:spTree>
    <p:extLst>
      <p:ext uri="{BB962C8B-B14F-4D97-AF65-F5344CB8AC3E}">
        <p14:creationId xmlns:p14="http://schemas.microsoft.com/office/powerpoint/2010/main" val="14399649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atin typeface="Arial" charset="0"/>
              </a:defRPr>
            </a:lvl1pPr>
          </a:lstStyle>
          <a:p>
            <a:pPr>
              <a:defRPr/>
            </a:pPr>
            <a:fld id="{D4C4C126-17F1-4C5C-B432-7CEDE7264F23}" type="datetimeFigureOut">
              <a:rPr lang="en-GB"/>
              <a:pPr>
                <a:defRPr/>
              </a:pPr>
              <a:t>15/05/2018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E1ABFCCC-CF7D-4489-B841-1321AC6C714E}" type="slidenum">
              <a:rPr lang="en-GB"/>
              <a:pPr>
                <a:defRPr/>
              </a:pPr>
              <a:t>‹#›</a:t>
            </a:fld>
            <a:endParaRPr lang="en-GB"/>
          </a:p>
        </p:txBody>
      </p:sp>
    </p:spTree>
    <p:extLst>
      <p:ext uri="{BB962C8B-B14F-4D97-AF65-F5344CB8AC3E}">
        <p14:creationId xmlns:p14="http://schemas.microsoft.com/office/powerpoint/2010/main" val="14857761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atin typeface="Arial" charset="0"/>
              </a:defRPr>
            </a:lvl1pPr>
          </a:lstStyle>
          <a:p>
            <a:pPr>
              <a:defRPr/>
            </a:pPr>
            <a:fld id="{31D7E472-3551-4913-B5FB-C5E2C30FC099}" type="datetimeFigureOut">
              <a:rPr lang="en-GB"/>
              <a:pPr>
                <a:defRPr/>
              </a:pPr>
              <a:t>15/05/2018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5EBFFDAA-5A37-4260-A5F8-8D9BD2051F86}" type="slidenum">
              <a:rPr lang="en-GB"/>
              <a:pPr>
                <a:defRPr/>
              </a:pPr>
              <a:t>‹#›</a:t>
            </a:fld>
            <a:endParaRPr lang="en-GB"/>
          </a:p>
        </p:txBody>
      </p:sp>
    </p:spTree>
    <p:extLst>
      <p:ext uri="{BB962C8B-B14F-4D97-AF65-F5344CB8AC3E}">
        <p14:creationId xmlns:p14="http://schemas.microsoft.com/office/powerpoint/2010/main" val="20048616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atin typeface="Arial" charset="0"/>
              </a:defRPr>
            </a:lvl1pPr>
          </a:lstStyle>
          <a:p>
            <a:pPr>
              <a:defRPr/>
            </a:pPr>
            <a:fld id="{5DCCA897-D841-4D62-B3CF-B540CEB3257C}" type="datetimeFigureOut">
              <a:rPr lang="en-GB"/>
              <a:pPr>
                <a:defRPr/>
              </a:pPr>
              <a:t>15/05/2018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32182A69-01FE-48D1-80E8-C44000880D15}" type="slidenum">
              <a:rPr lang="en-GB"/>
              <a:pPr>
                <a:defRPr/>
              </a:pPr>
              <a:t>‹#›</a:t>
            </a:fld>
            <a:endParaRPr lang="en-GB"/>
          </a:p>
        </p:txBody>
      </p:sp>
    </p:spTree>
    <p:extLst>
      <p:ext uri="{BB962C8B-B14F-4D97-AF65-F5344CB8AC3E}">
        <p14:creationId xmlns:p14="http://schemas.microsoft.com/office/powerpoint/2010/main" val="8389070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atin typeface="Arial" charset="0"/>
              </a:defRPr>
            </a:lvl1pPr>
          </a:lstStyle>
          <a:p>
            <a:pPr>
              <a:defRPr/>
            </a:pPr>
            <a:fld id="{D2874729-45BF-4ADB-A260-866BCB550BAE}" type="datetimeFigureOut">
              <a:rPr lang="en-GB"/>
              <a:pPr>
                <a:defRPr/>
              </a:pPr>
              <a:t>15/05/2018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199ED17A-5114-47C6-AC00-FB63AED8FE5C}" type="slidenum">
              <a:rPr lang="en-GB"/>
              <a:pPr>
                <a:defRPr/>
              </a:pPr>
              <a:t>‹#›</a:t>
            </a:fld>
            <a:endParaRPr lang="en-GB"/>
          </a:p>
        </p:txBody>
      </p:sp>
    </p:spTree>
    <p:extLst>
      <p:ext uri="{BB962C8B-B14F-4D97-AF65-F5344CB8AC3E}">
        <p14:creationId xmlns:p14="http://schemas.microsoft.com/office/powerpoint/2010/main" val="2532416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2946690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9316533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2173887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1841880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1947041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267673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2.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2154588525"/>
      </p:ext>
    </p:extLst>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 id="2147483946"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A6DE61-214D-4FBB-BF8D-8DE0329C479C}" type="datetimeFigureOut">
              <a:rPr lang="en-GB" smtClean="0"/>
              <a:t>15/05/2018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9A7D61-D3BC-4E3A-93FF-D956540B5466}" type="slidenum">
              <a:rPr lang="en-GB" smtClean="0"/>
              <a:t>‹#›</a:t>
            </a:fld>
            <a:endParaRPr lang="en-GB"/>
          </a:p>
        </p:txBody>
      </p:sp>
    </p:spTree>
    <p:extLst>
      <p:ext uri="{BB962C8B-B14F-4D97-AF65-F5344CB8AC3E}">
        <p14:creationId xmlns:p14="http://schemas.microsoft.com/office/powerpoint/2010/main" val="3555071399"/>
      </p:ext>
    </p:extLst>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prstClr val="black">
                    <a:tint val="75000"/>
                  </a:prstClr>
                </a:solidFill>
                <a:latin typeface="Arial" pitchFamily="34" charset="0"/>
                <a:cs typeface="+mn-cs"/>
              </a:defRPr>
            </a:lvl1pPr>
          </a:lstStyle>
          <a:p>
            <a:pPr>
              <a:defRPr/>
            </a:pPr>
            <a:fld id="{6E579B8F-8701-4E2A-B378-1E33AD72A3B2}" type="datetimeFigureOut">
              <a:rPr lang="en-GB"/>
              <a:pPr>
                <a:defRPr/>
              </a:pPr>
              <a:t>15/05/2018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prstClr val="black">
                    <a:tint val="75000"/>
                  </a:prstClr>
                </a:solidFill>
                <a:latin typeface="Arial" pitchFamily="34" charset="0"/>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prstClr val="black">
                    <a:tint val="75000"/>
                  </a:prstClr>
                </a:solidFill>
                <a:latin typeface="Arial" pitchFamily="34" charset="0"/>
                <a:cs typeface="+mn-cs"/>
              </a:defRPr>
            </a:lvl1pPr>
          </a:lstStyle>
          <a:p>
            <a:pPr>
              <a:defRPr/>
            </a:pPr>
            <a:fld id="{B6972D25-3219-4061-BC81-08CBBEDFF540}" type="slidenum">
              <a:rPr lang="en-GB"/>
              <a:pPr>
                <a:defRPr/>
              </a:pPr>
              <a:t>‹#›</a:t>
            </a:fld>
            <a:endParaRPr lang="en-GB"/>
          </a:p>
        </p:txBody>
      </p:sp>
      <p:pic>
        <p:nvPicPr>
          <p:cNvPr id="2055" name="Picture 8" descr="PED_word_topRT_swoosh.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943600" y="-17463"/>
            <a:ext cx="3208338" cy="99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6" descr="PED_word_topRT_swoosh.png"/>
          <p:cNvPicPr>
            <a:picLocks/>
          </p:cNvPicPr>
          <p:nvPr/>
        </p:nvPicPr>
        <p:blipFill>
          <a:blip r:embed="rId14">
            <a:extLst>
              <a:ext uri="{28A0092B-C50C-407E-A947-70E740481C1C}">
                <a14:useLocalDpi xmlns:a14="http://schemas.microsoft.com/office/drawing/2010/main" val="0"/>
              </a:ext>
            </a:extLst>
          </a:blip>
          <a:srcRect/>
          <a:stretch>
            <a:fillRect/>
          </a:stretch>
        </p:blipFill>
        <p:spPr bwMode="auto">
          <a:xfrm>
            <a:off x="-17463" y="5851525"/>
            <a:ext cx="386873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Line 18"/>
          <p:cNvSpPr>
            <a:spLocks noChangeShapeType="1"/>
          </p:cNvSpPr>
          <p:nvPr/>
        </p:nvSpPr>
        <p:spPr bwMode="auto">
          <a:xfrm>
            <a:off x="474663" y="990600"/>
            <a:ext cx="8229600" cy="0"/>
          </a:xfrm>
          <a:prstGeom prst="line">
            <a:avLst/>
          </a:prstGeom>
          <a:noFill/>
          <a:ln w="6350">
            <a:solidFill>
              <a:schemeClr val="tx1"/>
            </a:solidFill>
            <a:prstDash val="solid"/>
            <a:round/>
            <a:headEnd/>
            <a:tailEnd/>
          </a:ln>
          <a:effectLst/>
        </p:spPr>
        <p:txBody>
          <a:bodyPr/>
          <a:lstStyle/>
          <a:p>
            <a:pPr algn="ctr" fontAlgn="auto">
              <a:spcBef>
                <a:spcPts val="0"/>
              </a:spcBef>
              <a:spcAft>
                <a:spcPts val="0"/>
              </a:spcAft>
              <a:defRPr/>
            </a:pPr>
            <a:endParaRPr lang="en-GB" kern="0" dirty="0">
              <a:ln w="12700">
                <a:solidFill>
                  <a:prstClr val="black"/>
                </a:solidFill>
              </a:ln>
              <a:solidFill>
                <a:prstClr val="black"/>
              </a:solidFill>
              <a:latin typeface="Calibri"/>
              <a:ea typeface="MS PGothic" panose="020B0600070205080204" pitchFamily="34" charset="-128"/>
              <a:cs typeface="+mn-cs"/>
            </a:endParaRPr>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1pPr>
      <a:lvl2pPr marL="742950" indent="-28575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2pPr>
      <a:lvl3pPr marL="1143000" indent="-2286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3pPr>
      <a:lvl4pPr marL="1600200" indent="-2286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4pPr>
      <a:lvl5pPr marL="2057400" indent="-228600" algn="l" rtl="0" eaLnBrk="0" fontAlgn="base" hangingPunct="0">
        <a:spcBef>
          <a:spcPct val="20000"/>
        </a:spcBef>
        <a:spcAft>
          <a:spcPct val="0"/>
        </a:spcAft>
        <a:buClr>
          <a:srgbClr val="C00000"/>
        </a:buClr>
        <a:buFont typeface="Arial" charset="0"/>
        <a:buChar char="»"/>
        <a:defRPr lang="en-GB" sz="2400" kern="1200" dirty="0">
          <a:solidFill>
            <a:srgbClr val="000066"/>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www.afro.who.int/publications/technical-guidelines-integrated-disease-surveillance-and-response-african-region-0" TargetMode="External"/><Relationship Id="rId2" Type="http://schemas.openxmlformats.org/officeDocument/2006/relationships/hyperlink" Target="http://apps.who.int/iris/bitstream/10665/258604/1/9789241512299-eng.pdf?ua=1"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xml"/><Relationship Id="rId4" Type="http://schemas.openxmlformats.org/officeDocument/2006/relationships/hyperlink" Target="mailto:ihrhrt@who.int"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gi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1371600" y="0"/>
            <a:ext cx="7772400" cy="1470025"/>
          </a:xfrm>
        </p:spPr>
        <p:txBody>
          <a:bodyPr/>
          <a:lstStyle/>
          <a:p>
            <a:pPr algn="r" eaLnBrk="1" hangingPunct="1"/>
            <a:r>
              <a:rPr lang="en-US" altLang="en-US" sz="3200" b="1" dirty="0">
                <a:solidFill>
                  <a:srgbClr val="002060"/>
                </a:solidFill>
                <a:latin typeface="Arial" panose="020B0604020202020204" pitchFamily="34" charset="0"/>
                <a:cs typeface="Arial" panose="020B0604020202020204" pitchFamily="34" charset="0"/>
              </a:rPr>
              <a:t>Rapid Response Teams </a:t>
            </a:r>
            <a:br>
              <a:rPr lang="en-US" altLang="en-US" sz="3200" b="1" dirty="0">
                <a:solidFill>
                  <a:srgbClr val="002060"/>
                </a:solidFill>
                <a:latin typeface="Arial" panose="020B0604020202020204" pitchFamily="34" charset="0"/>
                <a:cs typeface="Arial" panose="020B0604020202020204" pitchFamily="34" charset="0"/>
              </a:rPr>
            </a:br>
            <a:r>
              <a:rPr lang="en-US" altLang="en-US" sz="3200" b="1" dirty="0">
                <a:solidFill>
                  <a:srgbClr val="0070C0"/>
                </a:solidFill>
                <a:latin typeface="Arial" panose="020B0604020202020204" pitchFamily="34" charset="0"/>
                <a:cs typeface="Arial" panose="020B0604020202020204" pitchFamily="34" charset="0"/>
              </a:rPr>
              <a:t>Training</a:t>
            </a:r>
          </a:p>
        </p:txBody>
      </p:sp>
      <p:sp>
        <p:nvSpPr>
          <p:cNvPr id="15363" name="Subtitle 2"/>
          <p:cNvSpPr>
            <a:spLocks noGrp="1"/>
          </p:cNvSpPr>
          <p:nvPr>
            <p:ph type="subTitle" idx="1"/>
          </p:nvPr>
        </p:nvSpPr>
        <p:spPr>
          <a:xfrm>
            <a:off x="-8318" y="5157192"/>
            <a:ext cx="9152318" cy="1008112"/>
          </a:xfrm>
          <a:solidFill>
            <a:schemeClr val="bg1"/>
          </a:solidFill>
        </p:spPr>
        <p:txBody>
          <a:bodyPr>
            <a:noAutofit/>
          </a:bodyPr>
          <a:lstStyle/>
          <a:p>
            <a:pPr algn="l" eaLnBrk="1" hangingPunct="1"/>
            <a:r>
              <a:rPr lang="en-US" altLang="en-US" b="1" dirty="0">
                <a:solidFill>
                  <a:srgbClr val="002060"/>
                </a:solidFill>
                <a:latin typeface="Arial" panose="020B0604020202020204" pitchFamily="34" charset="0"/>
                <a:cs typeface="Arial" panose="020B0604020202020204" pitchFamily="34" charset="0"/>
              </a:rPr>
              <a:t>A2.1 Rapid Response Team (RRT): composition and roles</a:t>
            </a:r>
            <a:br>
              <a:rPr lang="en-US" altLang="en-US" b="1" dirty="0">
                <a:solidFill>
                  <a:srgbClr val="002060"/>
                </a:solidFill>
                <a:latin typeface="Arial" panose="020B0604020202020204" pitchFamily="34" charset="0"/>
                <a:cs typeface="Arial" panose="020B0604020202020204" pitchFamily="34" charset="0"/>
              </a:rPr>
            </a:br>
            <a:endParaRPr lang="en-US" altLang="en-US" b="1" dirty="0">
              <a:solidFill>
                <a:srgbClr val="002060"/>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E6D35BC1-2094-4E67-B98F-1E54E9EA19A1}"/>
              </a:ext>
            </a:extLst>
          </p:cNvPr>
          <p:cNvSpPr txBox="1"/>
          <p:nvPr/>
        </p:nvSpPr>
        <p:spPr>
          <a:xfrm>
            <a:off x="35496" y="6453336"/>
            <a:ext cx="1854995"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14/05/2018</a:t>
            </a:r>
            <a:endParaRPr lang="en-US" sz="14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67544" y="188640"/>
            <a:ext cx="8229600" cy="1143000"/>
          </a:xfrm>
        </p:spPr>
        <p:txBody>
          <a:bodyPr/>
          <a:lstStyle/>
          <a:p>
            <a:r>
              <a:rPr lang="fr-FR" altLang="en-US" sz="3600" b="1" dirty="0">
                <a:solidFill>
                  <a:srgbClr val="002060"/>
                </a:solidFill>
              </a:rPr>
              <a:t>The All-Hazard </a:t>
            </a:r>
            <a:r>
              <a:rPr lang="fr-FR" altLang="en-US" sz="3600" b="1" dirty="0" err="1">
                <a:solidFill>
                  <a:srgbClr val="002060"/>
                </a:solidFill>
              </a:rPr>
              <a:t>Approach</a:t>
            </a:r>
            <a:endParaRPr lang="en-GB" altLang="en-US" sz="3600" b="1" dirty="0">
              <a:solidFill>
                <a:srgbClr val="002060"/>
              </a:solidFill>
            </a:endParaRPr>
          </a:p>
        </p:txBody>
      </p:sp>
      <p:sp>
        <p:nvSpPr>
          <p:cNvPr id="18435" name="Content Placeholder 2"/>
          <p:cNvSpPr>
            <a:spLocks noGrp="1"/>
          </p:cNvSpPr>
          <p:nvPr>
            <p:ph idx="4294967295"/>
          </p:nvPr>
        </p:nvSpPr>
        <p:spPr>
          <a:xfrm>
            <a:off x="395536" y="1340768"/>
            <a:ext cx="8229600" cy="4929188"/>
          </a:xfrm>
        </p:spPr>
        <p:txBody>
          <a:bodyPr/>
          <a:lstStyle/>
          <a:p>
            <a:r>
              <a:rPr lang="en-GB" sz="2200" dirty="0">
                <a:solidFill>
                  <a:srgbClr val="002060"/>
                </a:solidFill>
              </a:rPr>
              <a:t>An all-hazard RRT can respond to a diversity of emergencies including:</a:t>
            </a:r>
          </a:p>
          <a:p>
            <a:pPr lvl="1"/>
            <a:r>
              <a:rPr lang="en-GB" sz="1800" dirty="0">
                <a:solidFill>
                  <a:srgbClr val="002060"/>
                </a:solidFill>
              </a:rPr>
              <a:t>biological, chemical and </a:t>
            </a:r>
            <a:r>
              <a:rPr lang="en-GB" sz="1800" dirty="0" err="1">
                <a:solidFill>
                  <a:srgbClr val="002060"/>
                </a:solidFill>
              </a:rPr>
              <a:t>radionuclear</a:t>
            </a:r>
            <a:r>
              <a:rPr lang="en-GB" sz="1800" dirty="0">
                <a:solidFill>
                  <a:srgbClr val="002060"/>
                </a:solidFill>
              </a:rPr>
              <a:t> hazards</a:t>
            </a:r>
          </a:p>
          <a:p>
            <a:pPr lvl="1"/>
            <a:r>
              <a:rPr lang="en-GB" sz="1800" dirty="0">
                <a:solidFill>
                  <a:srgbClr val="002060"/>
                </a:solidFill>
              </a:rPr>
              <a:t>natural disasters such as fires, floods, other extreme weather events, volcanic eruptions, earthquakes and tsunamis.</a:t>
            </a:r>
          </a:p>
          <a:p>
            <a:pPr marL="0" indent="0">
              <a:buNone/>
            </a:pPr>
            <a:endParaRPr lang="en-GB" sz="2200" dirty="0">
              <a:solidFill>
                <a:srgbClr val="002060"/>
              </a:solidFill>
            </a:endParaRPr>
          </a:p>
          <a:p>
            <a:r>
              <a:rPr lang="en-GB" sz="2200" dirty="0">
                <a:solidFill>
                  <a:srgbClr val="002060"/>
                </a:solidFill>
              </a:rPr>
              <a:t>This approach has been driven by the International Health Regulations (IHR), which were revised in 2005 to reflect growth in international travel and trade, emergence or re-emergence of international disease risks, and threats posed by chemicals, toxins and radiation.</a:t>
            </a:r>
          </a:p>
          <a:p>
            <a:endParaRPr lang="en-GB" sz="1800" dirty="0"/>
          </a:p>
          <a:p>
            <a:pPr marL="0" indent="0">
              <a:buNone/>
            </a:pPr>
            <a:endParaRPr lang="en-US" altLang="en-US" sz="1800" dirty="0"/>
          </a:p>
        </p:txBody>
      </p:sp>
    </p:spTree>
    <p:extLst>
      <p:ext uri="{BB962C8B-B14F-4D97-AF65-F5344CB8AC3E}">
        <p14:creationId xmlns:p14="http://schemas.microsoft.com/office/powerpoint/2010/main" val="19085043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21196" y="69074"/>
            <a:ext cx="8229600" cy="1143000"/>
          </a:xfrm>
        </p:spPr>
        <p:txBody>
          <a:bodyPr/>
          <a:lstStyle/>
          <a:p>
            <a:r>
              <a:rPr lang="en-US" altLang="en-US" sz="3600" b="1" dirty="0">
                <a:solidFill>
                  <a:srgbClr val="002060"/>
                </a:solidFill>
                <a:cs typeface="Times New Roman" pitchFamily="18" charset="0"/>
              </a:rPr>
              <a:t>3. Composition of a RRT</a:t>
            </a:r>
          </a:p>
        </p:txBody>
      </p:sp>
      <p:sp>
        <p:nvSpPr>
          <p:cNvPr id="20483" name="Content Placeholder 2"/>
          <p:cNvSpPr>
            <a:spLocks noGrp="1"/>
          </p:cNvSpPr>
          <p:nvPr>
            <p:ph idx="4294967295"/>
          </p:nvPr>
        </p:nvSpPr>
        <p:spPr>
          <a:xfrm>
            <a:off x="179512" y="1229644"/>
            <a:ext cx="8964488" cy="4032448"/>
          </a:xfrm>
          <a:prstGeom prst="rect">
            <a:avLst/>
          </a:prstGeom>
        </p:spPr>
        <p:txBody>
          <a:bodyPr numCol="2"/>
          <a:lstStyle/>
          <a:p>
            <a:pPr marL="285750"/>
            <a:r>
              <a:rPr lang="en-GB" altLang="en-US" sz="2400" dirty="0">
                <a:solidFill>
                  <a:srgbClr val="002060"/>
                </a:solidFill>
              </a:rPr>
              <a:t>Team Leader</a:t>
            </a:r>
          </a:p>
          <a:p>
            <a:pPr marL="285750"/>
            <a:r>
              <a:rPr lang="en-GB" altLang="en-US" sz="2400" dirty="0">
                <a:solidFill>
                  <a:srgbClr val="002060"/>
                </a:solidFill>
              </a:rPr>
              <a:t>Case/Clinical Management (doctor and/or nurse)</a:t>
            </a:r>
          </a:p>
          <a:p>
            <a:pPr marL="285750"/>
            <a:r>
              <a:rPr lang="en-GB" altLang="en-US" sz="2400" dirty="0">
                <a:solidFill>
                  <a:srgbClr val="002060"/>
                </a:solidFill>
              </a:rPr>
              <a:t>Epidemiologist/Surveillance Officer</a:t>
            </a:r>
          </a:p>
          <a:p>
            <a:pPr marL="285750"/>
            <a:r>
              <a:rPr lang="en-GB" altLang="en-US" sz="2400" dirty="0">
                <a:solidFill>
                  <a:srgbClr val="002060"/>
                </a:solidFill>
              </a:rPr>
              <a:t>Communication/Social Mobilisation Expert</a:t>
            </a:r>
          </a:p>
          <a:p>
            <a:pPr marL="285750"/>
            <a:r>
              <a:rPr lang="en-GB" altLang="en-US" sz="2400" dirty="0">
                <a:solidFill>
                  <a:srgbClr val="002060"/>
                </a:solidFill>
              </a:rPr>
              <a:t>Logistician (can be field based or at HQ)</a:t>
            </a:r>
          </a:p>
          <a:p>
            <a:pPr marL="285750"/>
            <a:r>
              <a:rPr lang="en-GB" altLang="en-US" sz="2400" dirty="0">
                <a:solidFill>
                  <a:srgbClr val="002060"/>
                </a:solidFill>
              </a:rPr>
              <a:t>Laboratorian</a:t>
            </a:r>
          </a:p>
          <a:p>
            <a:pPr marL="285750"/>
            <a:r>
              <a:rPr lang="en-GB" altLang="en-US" sz="2400" dirty="0">
                <a:solidFill>
                  <a:srgbClr val="002060"/>
                </a:solidFill>
              </a:rPr>
              <a:t>Data Manager</a:t>
            </a:r>
          </a:p>
          <a:p>
            <a:pPr marL="285750"/>
            <a:r>
              <a:rPr lang="en-GB" altLang="en-US" sz="2400" dirty="0">
                <a:solidFill>
                  <a:srgbClr val="002060"/>
                </a:solidFill>
              </a:rPr>
              <a:t>Infection, Prevention and Control Expert</a:t>
            </a:r>
          </a:p>
          <a:p>
            <a:pPr marL="285750"/>
            <a:r>
              <a:rPr lang="en-GB" altLang="en-US" sz="2400" dirty="0">
                <a:solidFill>
                  <a:srgbClr val="002060"/>
                </a:solidFill>
              </a:rPr>
              <a:t>Environmental Health Specialist</a:t>
            </a:r>
          </a:p>
          <a:p>
            <a:pPr marL="285750"/>
            <a:r>
              <a:rPr lang="en-GB" altLang="en-US" sz="2400" dirty="0">
                <a:solidFill>
                  <a:srgbClr val="002060"/>
                </a:solidFill>
              </a:rPr>
              <a:t>Veterinarian</a:t>
            </a:r>
          </a:p>
          <a:p>
            <a:pPr marL="285750"/>
            <a:r>
              <a:rPr lang="en-GB" altLang="en-US" sz="2400" dirty="0">
                <a:solidFill>
                  <a:srgbClr val="002060"/>
                </a:solidFill>
              </a:rPr>
              <a:t>Water, Sanitation and Hygiene Specialist</a:t>
            </a:r>
          </a:p>
          <a:p>
            <a:pPr marL="285750"/>
            <a:r>
              <a:rPr lang="en-US" altLang="en-US" sz="2400" dirty="0">
                <a:solidFill>
                  <a:srgbClr val="002060"/>
                </a:solidFill>
              </a:rPr>
              <a:t>Etc.</a:t>
            </a:r>
          </a:p>
          <a:p>
            <a:pPr marL="285750"/>
            <a:endParaRPr lang="en-US" altLang="en-US" sz="2000" dirty="0">
              <a:solidFill>
                <a:srgbClr val="002060"/>
              </a:solidFill>
            </a:endParaRPr>
          </a:p>
        </p:txBody>
      </p:sp>
      <p:sp>
        <p:nvSpPr>
          <p:cNvPr id="2" name="TextBox 1"/>
          <p:cNvSpPr txBox="1"/>
          <p:nvPr/>
        </p:nvSpPr>
        <p:spPr>
          <a:xfrm>
            <a:off x="179512" y="5589240"/>
            <a:ext cx="9174253" cy="830997"/>
          </a:xfrm>
          <a:prstGeom prst="rect">
            <a:avLst/>
          </a:prstGeom>
          <a:noFill/>
        </p:spPr>
        <p:txBody>
          <a:bodyPr wrap="square" rtlCol="0">
            <a:spAutoFit/>
          </a:bodyPr>
          <a:lstStyle/>
          <a:p>
            <a:pPr marL="0" indent="0">
              <a:buFontTx/>
              <a:buNone/>
            </a:pPr>
            <a:r>
              <a:rPr lang="en-US" altLang="en-US" sz="1600" i="1" dirty="0">
                <a:solidFill>
                  <a:srgbClr val="002060"/>
                </a:solidFill>
              </a:rPr>
              <a:t>Experienced team members may be able to play multiple roles in the team.</a:t>
            </a:r>
            <a:endParaRPr lang="en-GB" altLang="en-US" sz="1600" i="1" dirty="0">
              <a:solidFill>
                <a:srgbClr val="002060"/>
              </a:solidFill>
            </a:endParaRPr>
          </a:p>
          <a:p>
            <a:pPr marL="0" indent="0"/>
            <a:endParaRPr lang="en-US" altLang="en-US" sz="1600" dirty="0"/>
          </a:p>
          <a:p>
            <a:endParaRPr lang="en-US" sz="1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21196" y="69074"/>
            <a:ext cx="8229600" cy="1143000"/>
          </a:xfrm>
        </p:spPr>
        <p:txBody>
          <a:bodyPr/>
          <a:lstStyle/>
          <a:p>
            <a:r>
              <a:rPr lang="en-US" altLang="en-US" sz="3600" b="1" dirty="0">
                <a:solidFill>
                  <a:srgbClr val="002060"/>
                </a:solidFill>
                <a:cs typeface="Times New Roman" pitchFamily="18" charset="0"/>
              </a:rPr>
              <a:t>Not every expertise needs to be on the RRT</a:t>
            </a:r>
          </a:p>
        </p:txBody>
      </p:sp>
      <p:sp>
        <p:nvSpPr>
          <p:cNvPr id="20483" name="Content Placeholder 2"/>
          <p:cNvSpPr>
            <a:spLocks noGrp="1"/>
          </p:cNvSpPr>
          <p:nvPr>
            <p:ph idx="4294967295"/>
          </p:nvPr>
        </p:nvSpPr>
        <p:spPr>
          <a:xfrm>
            <a:off x="179512" y="1772816"/>
            <a:ext cx="8964488" cy="3489276"/>
          </a:xfrm>
          <a:prstGeom prst="rect">
            <a:avLst/>
          </a:prstGeom>
        </p:spPr>
        <p:txBody>
          <a:bodyPr numCol="1"/>
          <a:lstStyle/>
          <a:p>
            <a:r>
              <a:rPr lang="en-US" altLang="en-US" sz="2000" dirty="0">
                <a:solidFill>
                  <a:srgbClr val="002060"/>
                </a:solidFill>
              </a:rPr>
              <a:t>Number and composition of teams depends on type of emergency, level of risk, resources, and geographic coverage. </a:t>
            </a:r>
            <a:endParaRPr lang="en-GB" altLang="en-US" sz="2000" i="1" dirty="0">
              <a:solidFill>
                <a:srgbClr val="002060"/>
              </a:solidFill>
            </a:endParaRPr>
          </a:p>
          <a:p>
            <a:endParaRPr lang="en-US" altLang="en-US" sz="2000" dirty="0">
              <a:solidFill>
                <a:srgbClr val="000099"/>
              </a:solidFill>
            </a:endParaRPr>
          </a:p>
          <a:p>
            <a:r>
              <a:rPr lang="en-US" altLang="en-US" sz="2000" dirty="0">
                <a:solidFill>
                  <a:srgbClr val="002060"/>
                </a:solidFill>
              </a:rPr>
              <a:t>Access to experts/specialized teams:</a:t>
            </a:r>
            <a:r>
              <a:rPr lang="en-US" altLang="en-US" sz="2000" dirty="0">
                <a:solidFill>
                  <a:srgbClr val="000099"/>
                </a:solidFill>
              </a:rPr>
              <a:t> </a:t>
            </a:r>
            <a:endParaRPr lang="en-GB" altLang="en-US" sz="1600" dirty="0">
              <a:solidFill>
                <a:srgbClr val="000099"/>
              </a:solidFill>
            </a:endParaRPr>
          </a:p>
          <a:p>
            <a:pPr marL="685800" lvl="1"/>
            <a:r>
              <a:rPr lang="en-GB" altLang="en-US" sz="1600" dirty="0">
                <a:solidFill>
                  <a:srgbClr val="002060"/>
                </a:solidFill>
              </a:rPr>
              <a:t>Psychosocial support experts</a:t>
            </a:r>
            <a:endParaRPr lang="en-US" altLang="en-US" sz="1600" dirty="0">
              <a:solidFill>
                <a:srgbClr val="002060"/>
              </a:solidFill>
            </a:endParaRPr>
          </a:p>
          <a:p>
            <a:pPr marL="685800" lvl="1"/>
            <a:r>
              <a:rPr lang="en-US" altLang="en-US" sz="1600" dirty="0">
                <a:solidFill>
                  <a:srgbClr val="002060"/>
                </a:solidFill>
              </a:rPr>
              <a:t>Hazardous material teams</a:t>
            </a:r>
          </a:p>
          <a:p>
            <a:pPr marL="685800" lvl="1"/>
            <a:r>
              <a:rPr lang="en-US" altLang="en-US" sz="1600" dirty="0">
                <a:solidFill>
                  <a:srgbClr val="002060"/>
                </a:solidFill>
              </a:rPr>
              <a:t>Vector control experts</a:t>
            </a:r>
          </a:p>
          <a:p>
            <a:pPr marL="685800" lvl="1"/>
            <a:r>
              <a:rPr lang="en-GB" altLang="en-US" sz="1600" dirty="0">
                <a:solidFill>
                  <a:srgbClr val="002060"/>
                </a:solidFill>
              </a:rPr>
              <a:t>Media expert</a:t>
            </a:r>
            <a:endParaRPr lang="en-US" altLang="en-US" sz="1600" dirty="0">
              <a:solidFill>
                <a:srgbClr val="002060"/>
              </a:solidFill>
            </a:endParaRPr>
          </a:p>
          <a:p>
            <a:pPr marL="685800" lvl="1"/>
            <a:r>
              <a:rPr lang="en-US" altLang="en-US" sz="1600" dirty="0">
                <a:solidFill>
                  <a:srgbClr val="002060"/>
                </a:solidFill>
              </a:rPr>
              <a:t>Nutrition specialists</a:t>
            </a:r>
          </a:p>
          <a:p>
            <a:pPr marL="685800" lvl="1"/>
            <a:r>
              <a:rPr lang="en-US" altLang="en-US" sz="1600" dirty="0">
                <a:solidFill>
                  <a:srgbClr val="002060"/>
                </a:solidFill>
              </a:rPr>
              <a:t>Burial teams</a:t>
            </a:r>
          </a:p>
          <a:p>
            <a:pPr marL="685800" lvl="1"/>
            <a:r>
              <a:rPr lang="en-US" altLang="en-US" sz="1600" dirty="0">
                <a:solidFill>
                  <a:srgbClr val="002060"/>
                </a:solidFill>
              </a:rPr>
              <a:t>Etc.</a:t>
            </a:r>
          </a:p>
          <a:p>
            <a:pPr marL="685800" lvl="1">
              <a:buFont typeface="Arial" charset="0"/>
              <a:buChar char="•"/>
            </a:pPr>
            <a:endParaRPr lang="en-US" altLang="en-US" sz="800" dirty="0">
              <a:solidFill>
                <a:srgbClr val="002060"/>
              </a:solidFill>
            </a:endParaRPr>
          </a:p>
          <a:p>
            <a:pPr marL="0" indent="0"/>
            <a:endParaRPr lang="en-GB" altLang="en-US" sz="1400" dirty="0"/>
          </a:p>
        </p:txBody>
      </p:sp>
      <p:sp>
        <p:nvSpPr>
          <p:cNvPr id="2" name="TextBox 1"/>
          <p:cNvSpPr txBox="1"/>
          <p:nvPr/>
        </p:nvSpPr>
        <p:spPr>
          <a:xfrm>
            <a:off x="179512" y="5517232"/>
            <a:ext cx="9174253" cy="584775"/>
          </a:xfrm>
          <a:prstGeom prst="rect">
            <a:avLst/>
          </a:prstGeom>
          <a:noFill/>
        </p:spPr>
        <p:txBody>
          <a:bodyPr wrap="square" rtlCol="0">
            <a:spAutoFit/>
          </a:bodyPr>
          <a:lstStyle/>
          <a:p>
            <a:pPr marL="0" indent="0"/>
            <a:endParaRPr lang="en-US" altLang="en-US" sz="1600" dirty="0"/>
          </a:p>
          <a:p>
            <a:endParaRPr lang="en-US" sz="1600" dirty="0"/>
          </a:p>
        </p:txBody>
      </p:sp>
    </p:spTree>
    <p:extLst>
      <p:ext uri="{BB962C8B-B14F-4D97-AF65-F5344CB8AC3E}">
        <p14:creationId xmlns:p14="http://schemas.microsoft.com/office/powerpoint/2010/main" val="15886939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21196" y="69074"/>
            <a:ext cx="8229600" cy="1143000"/>
          </a:xfrm>
        </p:spPr>
        <p:txBody>
          <a:bodyPr/>
          <a:lstStyle/>
          <a:p>
            <a:r>
              <a:rPr lang="en-US" altLang="en-US" sz="3600" b="1" dirty="0">
                <a:solidFill>
                  <a:srgbClr val="FF0000"/>
                </a:solidFill>
                <a:cs typeface="Times New Roman" pitchFamily="18" charset="0"/>
              </a:rPr>
              <a:t>Composition of RRT in XXX  </a:t>
            </a:r>
          </a:p>
        </p:txBody>
      </p:sp>
      <p:sp>
        <p:nvSpPr>
          <p:cNvPr id="3" name="TextBox 2"/>
          <p:cNvSpPr txBox="1"/>
          <p:nvPr/>
        </p:nvSpPr>
        <p:spPr>
          <a:xfrm>
            <a:off x="467544" y="2348880"/>
            <a:ext cx="8163204" cy="1938992"/>
          </a:xfrm>
          <a:prstGeom prst="rect">
            <a:avLst/>
          </a:prstGeom>
          <a:noFill/>
        </p:spPr>
        <p:txBody>
          <a:bodyPr wrap="square" rtlCol="0">
            <a:spAutoFit/>
          </a:bodyPr>
          <a:lstStyle/>
          <a:p>
            <a:pPr marL="0" indent="0" algn="ctr">
              <a:buNone/>
            </a:pPr>
            <a:r>
              <a:rPr lang="fr-FR" sz="2400" i="1" dirty="0">
                <a:solidFill>
                  <a:srgbClr val="FF0000"/>
                </a:solidFill>
              </a:rPr>
              <a:t>Note to </a:t>
            </a:r>
            <a:r>
              <a:rPr lang="fr-FR" sz="2400" i="1" dirty="0" err="1">
                <a:solidFill>
                  <a:srgbClr val="FF0000"/>
                </a:solidFill>
              </a:rPr>
              <a:t>facilitator</a:t>
            </a:r>
            <a:r>
              <a:rPr lang="fr-FR" sz="2400" i="1" dirty="0">
                <a:solidFill>
                  <a:srgbClr val="FF0000"/>
                </a:solidFill>
              </a:rPr>
              <a:t>:</a:t>
            </a:r>
          </a:p>
          <a:p>
            <a:pPr marL="0" indent="0" algn="ctr">
              <a:buNone/>
            </a:pPr>
            <a:r>
              <a:rPr lang="fr-FR" sz="2400" i="1" dirty="0">
                <a:solidFill>
                  <a:srgbClr val="FF0000"/>
                </a:solidFill>
              </a:rPr>
              <a:t>If relevant, insert </a:t>
            </a:r>
            <a:r>
              <a:rPr lang="fr-FR" sz="2400" i="1" dirty="0" err="1">
                <a:solidFill>
                  <a:srgbClr val="FF0000"/>
                </a:solidFill>
              </a:rPr>
              <a:t>here</a:t>
            </a:r>
            <a:r>
              <a:rPr lang="fr-FR" sz="2400" i="1" dirty="0">
                <a:solidFill>
                  <a:srgbClr val="FF0000"/>
                </a:solidFill>
              </a:rPr>
              <a:t> country </a:t>
            </a:r>
            <a:r>
              <a:rPr lang="fr-FR" sz="2400" i="1" dirty="0" err="1">
                <a:solidFill>
                  <a:srgbClr val="FF0000"/>
                </a:solidFill>
              </a:rPr>
              <a:t>specific</a:t>
            </a:r>
            <a:r>
              <a:rPr lang="fr-FR" sz="2400" i="1" dirty="0">
                <a:solidFill>
                  <a:srgbClr val="FF0000"/>
                </a:solidFill>
              </a:rPr>
              <a:t> information</a:t>
            </a:r>
          </a:p>
          <a:p>
            <a:pPr marL="0" indent="0" algn="ctr">
              <a:buNone/>
            </a:pPr>
            <a:r>
              <a:rPr lang="fr-FR" sz="2400" i="1" dirty="0">
                <a:solidFill>
                  <a:srgbClr val="FF0000"/>
                </a:solidFill>
              </a:rPr>
              <a:t>on composition of the national RRT, </a:t>
            </a:r>
            <a:r>
              <a:rPr lang="en-US" sz="2400" i="1" dirty="0">
                <a:solidFill>
                  <a:srgbClr val="FF0000"/>
                </a:solidFill>
              </a:rPr>
              <a:t>as well as any existing related Standard Operational Procedures (SOPs), including date and source</a:t>
            </a:r>
            <a:r>
              <a:rPr lang="fr-FR" sz="2400" i="1" dirty="0">
                <a:solidFill>
                  <a:srgbClr val="FF0000"/>
                </a:solidFill>
              </a:rPr>
              <a:t>.</a:t>
            </a:r>
            <a:endParaRPr lang="en-US" i="1" dirty="0"/>
          </a:p>
        </p:txBody>
      </p:sp>
    </p:spTree>
    <p:extLst>
      <p:ext uri="{BB962C8B-B14F-4D97-AF65-F5344CB8AC3E}">
        <p14:creationId xmlns:p14="http://schemas.microsoft.com/office/powerpoint/2010/main" val="1067246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21196" y="69074"/>
            <a:ext cx="8229600" cy="1143000"/>
          </a:xfrm>
        </p:spPr>
        <p:txBody>
          <a:bodyPr/>
          <a:lstStyle/>
          <a:p>
            <a:r>
              <a:rPr lang="en-US" altLang="en-US" sz="3600" b="1" dirty="0">
                <a:solidFill>
                  <a:srgbClr val="FF0000"/>
                </a:solidFill>
                <a:cs typeface="Times New Roman" pitchFamily="18" charset="0"/>
              </a:rPr>
              <a:t>RRT Roles</a:t>
            </a:r>
          </a:p>
        </p:txBody>
      </p:sp>
      <p:sp>
        <p:nvSpPr>
          <p:cNvPr id="3" name="TextBox 2"/>
          <p:cNvSpPr txBox="1"/>
          <p:nvPr/>
        </p:nvSpPr>
        <p:spPr>
          <a:xfrm>
            <a:off x="467544" y="2348880"/>
            <a:ext cx="8163204" cy="2677656"/>
          </a:xfrm>
          <a:prstGeom prst="rect">
            <a:avLst/>
          </a:prstGeom>
          <a:noFill/>
        </p:spPr>
        <p:txBody>
          <a:bodyPr wrap="square" rtlCol="0">
            <a:spAutoFit/>
          </a:bodyPr>
          <a:lstStyle/>
          <a:p>
            <a:pPr marL="0" indent="0" algn="ctr">
              <a:buNone/>
            </a:pPr>
            <a:r>
              <a:rPr lang="fr-FR" sz="2400" i="1" dirty="0">
                <a:solidFill>
                  <a:srgbClr val="FF0000"/>
                </a:solidFill>
              </a:rPr>
              <a:t>Note to </a:t>
            </a:r>
            <a:r>
              <a:rPr lang="fr-FR" sz="2400" i="1" dirty="0" err="1">
                <a:solidFill>
                  <a:srgbClr val="FF0000"/>
                </a:solidFill>
              </a:rPr>
              <a:t>facilitator</a:t>
            </a:r>
            <a:r>
              <a:rPr lang="fr-FR" sz="2400" i="1" dirty="0">
                <a:solidFill>
                  <a:srgbClr val="FF0000"/>
                </a:solidFill>
              </a:rPr>
              <a:t>:</a:t>
            </a:r>
          </a:p>
          <a:p>
            <a:pPr marL="0" indent="0" algn="ctr">
              <a:buNone/>
            </a:pPr>
            <a:r>
              <a:rPr lang="en-US" sz="2400" i="1" dirty="0">
                <a:solidFill>
                  <a:srgbClr val="FF0000"/>
                </a:solidFill>
              </a:rPr>
              <a:t>The end of this presentation includes 12 examples of RRT roles and their responsibilities</a:t>
            </a:r>
            <a:r>
              <a:rPr lang="fr-FR" sz="2400" i="1" dirty="0">
                <a:solidFill>
                  <a:srgbClr val="FF0000"/>
                </a:solidFill>
              </a:rPr>
              <a:t>.</a:t>
            </a:r>
          </a:p>
          <a:p>
            <a:pPr marL="0" indent="0" algn="ctr">
              <a:buNone/>
            </a:pPr>
            <a:endParaRPr lang="fr-FR" sz="2400" i="1" dirty="0">
              <a:solidFill>
                <a:srgbClr val="FF0000"/>
              </a:solidFill>
            </a:endParaRPr>
          </a:p>
          <a:p>
            <a:pPr marL="0" indent="0" algn="ctr">
              <a:buNone/>
            </a:pPr>
            <a:r>
              <a:rPr lang="fr-FR" sz="2400" i="1" dirty="0" err="1">
                <a:solidFill>
                  <a:srgbClr val="FF0000"/>
                </a:solidFill>
              </a:rPr>
              <a:t>Recommendation</a:t>
            </a:r>
            <a:r>
              <a:rPr lang="fr-FR" sz="2400" i="1" dirty="0">
                <a:solidFill>
                  <a:srgbClr val="FF0000"/>
                </a:solidFill>
              </a:rPr>
              <a:t>: Have participants </a:t>
            </a:r>
            <a:r>
              <a:rPr lang="fr-FR" sz="2400" i="1" dirty="0" err="1">
                <a:solidFill>
                  <a:srgbClr val="FF0000"/>
                </a:solidFill>
              </a:rPr>
              <a:t>complete</a:t>
            </a:r>
            <a:r>
              <a:rPr lang="fr-FR" sz="2400" i="1" dirty="0">
                <a:solidFill>
                  <a:srgbClr val="FF0000"/>
                </a:solidFill>
              </a:rPr>
              <a:t> </a:t>
            </a:r>
            <a:r>
              <a:rPr lang="fr-FR" sz="2400" i="1" dirty="0" err="1">
                <a:solidFill>
                  <a:srgbClr val="FF0000"/>
                </a:solidFill>
              </a:rPr>
              <a:t>exercise</a:t>
            </a:r>
            <a:r>
              <a:rPr lang="fr-FR" sz="2400" i="1" dirty="0">
                <a:solidFill>
                  <a:srgbClr val="FF0000"/>
                </a:solidFill>
              </a:rPr>
              <a:t> </a:t>
            </a:r>
            <a:r>
              <a:rPr lang="fr-FR" sz="2400" b="1" i="1" dirty="0">
                <a:solidFill>
                  <a:srgbClr val="FF0000"/>
                </a:solidFill>
              </a:rPr>
              <a:t>A2.2 Composition of a RRT and </a:t>
            </a:r>
            <a:r>
              <a:rPr lang="fr-FR" sz="2400" b="1" i="1" dirty="0" err="1">
                <a:solidFill>
                  <a:srgbClr val="FF0000"/>
                </a:solidFill>
              </a:rPr>
              <a:t>roles</a:t>
            </a:r>
            <a:r>
              <a:rPr lang="fr-FR" sz="2400" b="1" i="1" dirty="0">
                <a:solidFill>
                  <a:srgbClr val="FF0000"/>
                </a:solidFill>
              </a:rPr>
              <a:t> of </a:t>
            </a:r>
            <a:r>
              <a:rPr lang="fr-FR" sz="2400" b="1" i="1" dirty="0" err="1">
                <a:solidFill>
                  <a:srgbClr val="FF0000"/>
                </a:solidFill>
              </a:rPr>
              <a:t>its</a:t>
            </a:r>
            <a:r>
              <a:rPr lang="fr-FR" sz="2400" b="1" i="1" dirty="0">
                <a:solidFill>
                  <a:srgbClr val="FF0000"/>
                </a:solidFill>
              </a:rPr>
              <a:t> </a:t>
            </a:r>
            <a:r>
              <a:rPr lang="fr-FR" sz="2400" b="1" i="1" dirty="0" err="1">
                <a:solidFill>
                  <a:srgbClr val="FF0000"/>
                </a:solidFill>
              </a:rPr>
              <a:t>members</a:t>
            </a:r>
            <a:r>
              <a:rPr lang="fr-FR" sz="2400" i="1" dirty="0">
                <a:solidFill>
                  <a:srgbClr val="FF0000"/>
                </a:solidFill>
              </a:rPr>
              <a:t>  and use the RRT </a:t>
            </a:r>
            <a:r>
              <a:rPr lang="fr-FR" sz="2400" i="1" dirty="0" err="1">
                <a:solidFill>
                  <a:srgbClr val="FF0000"/>
                </a:solidFill>
              </a:rPr>
              <a:t>role</a:t>
            </a:r>
            <a:r>
              <a:rPr lang="fr-FR" sz="2400" i="1" dirty="0">
                <a:solidFill>
                  <a:srgbClr val="FF0000"/>
                </a:solidFill>
              </a:rPr>
              <a:t> slides to </a:t>
            </a:r>
            <a:r>
              <a:rPr lang="fr-FR" sz="2400" i="1" dirty="0" err="1">
                <a:solidFill>
                  <a:srgbClr val="FF0000"/>
                </a:solidFill>
              </a:rPr>
              <a:t>debrief</a:t>
            </a:r>
            <a:r>
              <a:rPr lang="fr-FR" sz="2400" i="1" dirty="0">
                <a:solidFill>
                  <a:srgbClr val="FF0000"/>
                </a:solidFill>
              </a:rPr>
              <a:t> </a:t>
            </a:r>
            <a:r>
              <a:rPr lang="fr-FR" sz="2400" i="1" dirty="0" err="1">
                <a:solidFill>
                  <a:srgbClr val="FF0000"/>
                </a:solidFill>
              </a:rPr>
              <a:t>after</a:t>
            </a:r>
            <a:r>
              <a:rPr lang="fr-FR" sz="2400" i="1" dirty="0">
                <a:solidFill>
                  <a:srgbClr val="FF0000"/>
                </a:solidFill>
              </a:rPr>
              <a:t> the </a:t>
            </a:r>
            <a:r>
              <a:rPr lang="fr-FR" sz="2400" i="1" dirty="0" err="1">
                <a:solidFill>
                  <a:srgbClr val="FF0000"/>
                </a:solidFill>
              </a:rPr>
              <a:t>exercise</a:t>
            </a:r>
            <a:r>
              <a:rPr lang="fr-FR" sz="2400" i="1" dirty="0">
                <a:solidFill>
                  <a:srgbClr val="FF0000"/>
                </a:solidFill>
              </a:rPr>
              <a:t>.</a:t>
            </a:r>
            <a:endParaRPr lang="en-US" i="1" dirty="0"/>
          </a:p>
        </p:txBody>
      </p:sp>
    </p:spTree>
    <p:extLst>
      <p:ext uri="{BB962C8B-B14F-4D97-AF65-F5344CB8AC3E}">
        <p14:creationId xmlns:p14="http://schemas.microsoft.com/office/powerpoint/2010/main" val="8229146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a:xfrm>
            <a:off x="6045993" y="2275667"/>
            <a:ext cx="2326065" cy="303271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49" name="Group 48"/>
          <p:cNvGrpSpPr/>
          <p:nvPr/>
        </p:nvGrpSpPr>
        <p:grpSpPr>
          <a:xfrm>
            <a:off x="6355028" y="2637233"/>
            <a:ext cx="876357" cy="699666"/>
            <a:chOff x="4324574" y="1339328"/>
            <a:chExt cx="539618" cy="430478"/>
          </a:xfrm>
        </p:grpSpPr>
        <p:sp>
          <p:nvSpPr>
            <p:cNvPr id="50" name="Rectangle 49"/>
            <p:cNvSpPr/>
            <p:nvPr/>
          </p:nvSpPr>
          <p:spPr>
            <a:xfrm>
              <a:off x="4395019" y="1495312"/>
              <a:ext cx="383458" cy="27449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1" name="Isosceles Triangle 50"/>
            <p:cNvSpPr/>
            <p:nvPr/>
          </p:nvSpPr>
          <p:spPr>
            <a:xfrm>
              <a:off x="4324574" y="1339328"/>
              <a:ext cx="539618" cy="199016"/>
            </a:xfrm>
            <a:prstGeom prst="triangl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2" name="Rectangle 51"/>
            <p:cNvSpPr/>
            <p:nvPr/>
          </p:nvSpPr>
          <p:spPr>
            <a:xfrm>
              <a:off x="4550486" y="1607574"/>
              <a:ext cx="81982" cy="162232"/>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53" name="Group 52"/>
          <p:cNvGrpSpPr/>
          <p:nvPr/>
        </p:nvGrpSpPr>
        <p:grpSpPr>
          <a:xfrm>
            <a:off x="7434999" y="2825194"/>
            <a:ext cx="876357" cy="699666"/>
            <a:chOff x="4324574" y="1339328"/>
            <a:chExt cx="539618" cy="430478"/>
          </a:xfrm>
        </p:grpSpPr>
        <p:sp>
          <p:nvSpPr>
            <p:cNvPr id="54" name="Rectangle 53"/>
            <p:cNvSpPr/>
            <p:nvPr/>
          </p:nvSpPr>
          <p:spPr>
            <a:xfrm>
              <a:off x="4395019" y="1495312"/>
              <a:ext cx="383458" cy="27449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5" name="Isosceles Triangle 54"/>
            <p:cNvSpPr/>
            <p:nvPr/>
          </p:nvSpPr>
          <p:spPr>
            <a:xfrm>
              <a:off x="4324574" y="1339328"/>
              <a:ext cx="539618" cy="199016"/>
            </a:xfrm>
            <a:prstGeom prst="triangl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6" name="Rectangle 55"/>
            <p:cNvSpPr/>
            <p:nvPr/>
          </p:nvSpPr>
          <p:spPr>
            <a:xfrm>
              <a:off x="4550486" y="1607574"/>
              <a:ext cx="81982" cy="162232"/>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grpSp>
        <p:nvGrpSpPr>
          <p:cNvPr id="57" name="Group 56"/>
          <p:cNvGrpSpPr/>
          <p:nvPr/>
        </p:nvGrpSpPr>
        <p:grpSpPr>
          <a:xfrm>
            <a:off x="6883541" y="2963894"/>
            <a:ext cx="876357" cy="699666"/>
            <a:chOff x="4324574" y="1339328"/>
            <a:chExt cx="539618" cy="430478"/>
          </a:xfrm>
        </p:grpSpPr>
        <p:sp>
          <p:nvSpPr>
            <p:cNvPr id="58" name="Rectangle 57"/>
            <p:cNvSpPr/>
            <p:nvPr/>
          </p:nvSpPr>
          <p:spPr>
            <a:xfrm>
              <a:off x="4395019" y="1495312"/>
              <a:ext cx="383458" cy="274493"/>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9" name="Isosceles Triangle 58"/>
            <p:cNvSpPr/>
            <p:nvPr/>
          </p:nvSpPr>
          <p:spPr>
            <a:xfrm>
              <a:off x="4324574" y="1339328"/>
              <a:ext cx="539618" cy="199016"/>
            </a:xfrm>
            <a:prstGeom prst="triangle">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0" name="Rectangle 59"/>
            <p:cNvSpPr/>
            <p:nvPr/>
          </p:nvSpPr>
          <p:spPr>
            <a:xfrm>
              <a:off x="4550486" y="1607574"/>
              <a:ext cx="81982" cy="162232"/>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sp>
        <p:nvSpPr>
          <p:cNvPr id="61" name="Rectangle 60"/>
          <p:cNvSpPr/>
          <p:nvPr/>
        </p:nvSpPr>
        <p:spPr>
          <a:xfrm>
            <a:off x="467544" y="2276872"/>
            <a:ext cx="4156791" cy="221781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2" name="Rectangle 61"/>
          <p:cNvSpPr/>
          <p:nvPr/>
        </p:nvSpPr>
        <p:spPr>
          <a:xfrm>
            <a:off x="761563" y="2795445"/>
            <a:ext cx="1499717" cy="574500"/>
          </a:xfrm>
          <a:prstGeom prst="rect">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3" name="Trapezoid 62"/>
          <p:cNvSpPr/>
          <p:nvPr/>
        </p:nvSpPr>
        <p:spPr>
          <a:xfrm>
            <a:off x="591618" y="2399539"/>
            <a:ext cx="1806782" cy="447440"/>
          </a:xfrm>
          <a:prstGeom prst="trapezoid">
            <a:avLst>
              <a:gd name="adj" fmla="val 62679"/>
            </a:avLst>
          </a:prstGeom>
          <a:solidFill>
            <a:sysClr val="window" lastClr="FFFFFF">
              <a:lumMod val="50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white"/>
                </a:solidFill>
                <a:effectLst/>
                <a:uLnTx/>
                <a:uFillTx/>
                <a:latin typeface="Calibri" panose="020F0502020204030204"/>
                <a:ea typeface="+mn-ea"/>
                <a:cs typeface="+mn-cs"/>
              </a:rPr>
              <a:t>Response Headquarters</a:t>
            </a:r>
          </a:p>
        </p:txBody>
      </p:sp>
      <p:sp>
        <p:nvSpPr>
          <p:cNvPr id="64" name="Rectangle 63"/>
          <p:cNvSpPr/>
          <p:nvPr/>
        </p:nvSpPr>
        <p:spPr>
          <a:xfrm>
            <a:off x="1299248" y="2988351"/>
            <a:ext cx="191241" cy="379903"/>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5" name="Rectangle 64"/>
          <p:cNvSpPr/>
          <p:nvPr/>
        </p:nvSpPr>
        <p:spPr>
          <a:xfrm>
            <a:off x="1527293" y="2988351"/>
            <a:ext cx="198502" cy="378777"/>
          </a:xfrm>
          <a:prstGeom prst="rect">
            <a:avLst/>
          </a:prstGeom>
          <a:solidFill>
            <a:sysClr val="windowText" lastClr="00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66" name="Picture 65"/>
          <p:cNvPicPr>
            <a:picLocks noChangeAspect="1"/>
          </p:cNvPicPr>
          <p:nvPr/>
        </p:nvPicPr>
        <p:blipFill>
          <a:blip r:embed="rId3" cstate="print">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2850304" y="3275257"/>
            <a:ext cx="184034" cy="499174"/>
          </a:xfrm>
          <a:prstGeom prst="rect">
            <a:avLst/>
          </a:prstGeom>
          <a:solidFill>
            <a:sysClr val="window" lastClr="FFFFFF"/>
          </a:solidFill>
        </p:spPr>
      </p:pic>
      <p:pic>
        <p:nvPicPr>
          <p:cNvPr id="67" name="Picture 66"/>
          <p:cNvPicPr>
            <a:picLocks noChangeAspect="1"/>
          </p:cNvPicPr>
          <p:nvPr/>
        </p:nvPicPr>
        <p:blipFill>
          <a:blip r:embed="rId3" cstate="print">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3271592" y="3271031"/>
            <a:ext cx="184034" cy="499174"/>
          </a:xfrm>
          <a:prstGeom prst="rect">
            <a:avLst/>
          </a:prstGeom>
          <a:solidFill>
            <a:sysClr val="window" lastClr="FFFFFF"/>
          </a:solidFill>
        </p:spPr>
      </p:pic>
      <p:pic>
        <p:nvPicPr>
          <p:cNvPr id="68" name="Picture 67"/>
          <p:cNvPicPr>
            <a:picLocks noChangeAspect="1"/>
          </p:cNvPicPr>
          <p:nvPr/>
        </p:nvPicPr>
        <p:blipFill>
          <a:blip r:embed="rId3" cstate="print">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3691047" y="3271031"/>
            <a:ext cx="184034" cy="499174"/>
          </a:xfrm>
          <a:prstGeom prst="rect">
            <a:avLst/>
          </a:prstGeom>
          <a:solidFill>
            <a:sysClr val="window" lastClr="FFFFFF"/>
          </a:solidFill>
        </p:spPr>
      </p:pic>
      <p:sp>
        <p:nvSpPr>
          <p:cNvPr id="69" name="TextBox 68"/>
          <p:cNvSpPr txBox="1"/>
          <p:nvPr/>
        </p:nvSpPr>
        <p:spPr>
          <a:xfrm>
            <a:off x="4456056" y="3786223"/>
            <a:ext cx="1747778" cy="477054"/>
          </a:xfrm>
          <a:prstGeom prst="rect">
            <a:avLst/>
          </a:prstGeom>
          <a:noFill/>
        </p:spPr>
        <p:txBody>
          <a:bodyPr wrap="square" rtlCol="0">
            <a:spAutoFit/>
          </a:bodyPr>
          <a:lstStyle/>
          <a:p>
            <a:pPr algn="ctr" fontAlgn="auto">
              <a:lnSpc>
                <a:spcPts val="1000"/>
              </a:lnSpc>
              <a:spcBef>
                <a:spcPts val="0"/>
              </a:spcBef>
              <a:spcAft>
                <a:spcPts val="0"/>
              </a:spcAft>
            </a:pPr>
            <a:r>
              <a:rPr lang="en-US" sz="1400" dirty="0">
                <a:solidFill>
                  <a:prstClr val="black"/>
                </a:solidFill>
                <a:latin typeface="Calibri" panose="020F0502020204030204"/>
                <a:cs typeface="+mn-cs"/>
              </a:rPr>
              <a:t>RRT Management </a:t>
            </a:r>
          </a:p>
          <a:p>
            <a:pPr algn="ctr" fontAlgn="auto">
              <a:lnSpc>
                <a:spcPts val="1000"/>
              </a:lnSpc>
              <a:spcBef>
                <a:spcPts val="0"/>
              </a:spcBef>
              <a:spcAft>
                <a:spcPts val="0"/>
              </a:spcAft>
            </a:pPr>
            <a:endParaRPr lang="en-US" sz="1400" dirty="0">
              <a:solidFill>
                <a:prstClr val="black"/>
              </a:solidFill>
              <a:latin typeface="Calibri" panose="020F0502020204030204"/>
              <a:cs typeface="+mn-cs"/>
            </a:endParaRPr>
          </a:p>
          <a:p>
            <a:pPr algn="ctr" fontAlgn="auto">
              <a:lnSpc>
                <a:spcPts val="1000"/>
              </a:lnSpc>
              <a:spcBef>
                <a:spcPts val="0"/>
              </a:spcBef>
              <a:spcAft>
                <a:spcPts val="0"/>
              </a:spcAft>
            </a:pPr>
            <a:r>
              <a:rPr lang="en-US" sz="1400" dirty="0">
                <a:solidFill>
                  <a:prstClr val="black"/>
                </a:solidFill>
                <a:latin typeface="Calibri" panose="020F0502020204030204"/>
                <a:cs typeface="+mn-cs"/>
              </a:rPr>
              <a:t>&amp; Coordination</a:t>
            </a:r>
          </a:p>
        </p:txBody>
      </p:sp>
      <p:sp>
        <p:nvSpPr>
          <p:cNvPr id="70" name="TextBox 69"/>
          <p:cNvSpPr txBox="1"/>
          <p:nvPr/>
        </p:nvSpPr>
        <p:spPr>
          <a:xfrm>
            <a:off x="6000693" y="1702659"/>
            <a:ext cx="2416664" cy="584775"/>
          </a:xfrm>
          <a:prstGeom prst="rect">
            <a:avLst/>
          </a:prstGeom>
          <a:noFill/>
        </p:spPr>
        <p:txBody>
          <a:bodyPr wrap="square" rtlCol="0">
            <a:spAutoFit/>
          </a:bodyPr>
          <a:lstStyle/>
          <a:p>
            <a:pPr algn="ctr" fontAlgn="auto">
              <a:spcBef>
                <a:spcPts val="0"/>
              </a:spcBef>
              <a:spcAft>
                <a:spcPts val="0"/>
              </a:spcAft>
            </a:pPr>
            <a:r>
              <a:rPr lang="en-US" sz="1600" dirty="0">
                <a:solidFill>
                  <a:prstClr val="black"/>
                </a:solidFill>
                <a:latin typeface="Calibri" panose="020F0502020204030204"/>
                <a:cs typeface="+mn-cs"/>
              </a:rPr>
              <a:t>Deployed RRT members </a:t>
            </a:r>
          </a:p>
          <a:p>
            <a:pPr algn="ctr" fontAlgn="auto">
              <a:spcBef>
                <a:spcPts val="0"/>
              </a:spcBef>
              <a:spcAft>
                <a:spcPts val="0"/>
              </a:spcAft>
            </a:pPr>
            <a:r>
              <a:rPr lang="en-US" sz="1600" dirty="0">
                <a:solidFill>
                  <a:prstClr val="black"/>
                </a:solidFill>
                <a:latin typeface="Calibri" panose="020F0502020204030204"/>
                <a:cs typeface="+mn-cs"/>
              </a:rPr>
              <a:t>in the field</a:t>
            </a:r>
            <a:endParaRPr lang="en-US" sz="1200" dirty="0">
              <a:solidFill>
                <a:prstClr val="black"/>
              </a:solidFill>
              <a:latin typeface="Calibri" panose="020F0502020204030204"/>
              <a:cs typeface="+mn-cs"/>
            </a:endParaRPr>
          </a:p>
        </p:txBody>
      </p:sp>
      <p:pic>
        <p:nvPicPr>
          <p:cNvPr id="71" name="Picture 70"/>
          <p:cNvPicPr>
            <a:picLocks noChangeAspect="1"/>
          </p:cNvPicPr>
          <p:nvPr/>
        </p:nvPicPr>
        <p:blipFill>
          <a:blip r:embed="rId3" cstate="print">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6263011" y="4491692"/>
            <a:ext cx="184034" cy="499174"/>
          </a:xfrm>
          <a:prstGeom prst="rect">
            <a:avLst/>
          </a:prstGeom>
          <a:solidFill>
            <a:sysClr val="window" lastClr="FFFFFF"/>
          </a:solidFill>
        </p:spPr>
      </p:pic>
      <p:pic>
        <p:nvPicPr>
          <p:cNvPr id="72" name="Picture 71"/>
          <p:cNvPicPr>
            <a:picLocks noChangeAspect="1"/>
          </p:cNvPicPr>
          <p:nvPr/>
        </p:nvPicPr>
        <p:blipFill>
          <a:blip r:embed="rId3" cstate="print">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6477071" y="3732317"/>
            <a:ext cx="184034" cy="499174"/>
          </a:xfrm>
          <a:prstGeom prst="rect">
            <a:avLst/>
          </a:prstGeom>
          <a:solidFill>
            <a:sysClr val="window" lastClr="FFFFFF"/>
          </a:solidFill>
        </p:spPr>
      </p:pic>
      <p:pic>
        <p:nvPicPr>
          <p:cNvPr id="73" name="Picture 72"/>
          <p:cNvPicPr>
            <a:picLocks noChangeAspect="1"/>
          </p:cNvPicPr>
          <p:nvPr/>
        </p:nvPicPr>
        <p:blipFill>
          <a:blip r:embed="rId3" cstate="print">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6813912" y="4490769"/>
            <a:ext cx="184034" cy="499174"/>
          </a:xfrm>
          <a:prstGeom prst="rect">
            <a:avLst/>
          </a:prstGeom>
          <a:solidFill>
            <a:sysClr val="window" lastClr="FFFFFF"/>
          </a:solidFill>
        </p:spPr>
      </p:pic>
      <p:sp>
        <p:nvSpPr>
          <p:cNvPr id="74" name="TextBox 73"/>
          <p:cNvSpPr txBox="1"/>
          <p:nvPr/>
        </p:nvSpPr>
        <p:spPr>
          <a:xfrm>
            <a:off x="3402202" y="4204542"/>
            <a:ext cx="1361719" cy="307777"/>
          </a:xfrm>
          <a:prstGeom prst="rect">
            <a:avLst/>
          </a:prstGeom>
          <a:noFill/>
        </p:spPr>
        <p:txBody>
          <a:bodyPr wrap="square" rtlCol="0">
            <a:spAutoFit/>
          </a:bodyPr>
          <a:lstStyle/>
          <a:p>
            <a:pPr algn="ctr" fontAlgn="auto">
              <a:spcBef>
                <a:spcPts val="0"/>
              </a:spcBef>
              <a:spcAft>
                <a:spcPts val="0"/>
              </a:spcAft>
            </a:pPr>
            <a:r>
              <a:rPr lang="en-US" sz="1400" dirty="0">
                <a:solidFill>
                  <a:prstClr val="black"/>
                </a:solidFill>
                <a:latin typeface="Calibri" panose="020F0502020204030204"/>
                <a:cs typeface="+mn-cs"/>
              </a:rPr>
              <a:t>RRT Manager</a:t>
            </a:r>
          </a:p>
        </p:txBody>
      </p:sp>
      <p:sp>
        <p:nvSpPr>
          <p:cNvPr id="75" name="TextBox 74"/>
          <p:cNvSpPr txBox="1"/>
          <p:nvPr/>
        </p:nvSpPr>
        <p:spPr>
          <a:xfrm>
            <a:off x="467545" y="1938622"/>
            <a:ext cx="3704968" cy="338554"/>
          </a:xfrm>
          <a:prstGeom prst="rect">
            <a:avLst/>
          </a:prstGeom>
          <a:noFill/>
        </p:spPr>
        <p:txBody>
          <a:bodyPr wrap="square" rtlCol="0">
            <a:spAutoFit/>
          </a:bodyPr>
          <a:lstStyle/>
          <a:p>
            <a:pPr algn="ctr" fontAlgn="auto">
              <a:spcBef>
                <a:spcPts val="0"/>
              </a:spcBef>
              <a:spcAft>
                <a:spcPts val="0"/>
              </a:spcAft>
            </a:pPr>
            <a:r>
              <a:rPr lang="en-US" sz="1600" dirty="0">
                <a:solidFill>
                  <a:prstClr val="black"/>
                </a:solidFill>
                <a:latin typeface="Calibri" panose="020F0502020204030204"/>
                <a:cs typeface="+mn-cs"/>
              </a:rPr>
              <a:t>Emergency Operations Center</a:t>
            </a:r>
          </a:p>
        </p:txBody>
      </p:sp>
      <p:pic>
        <p:nvPicPr>
          <p:cNvPr id="76" name="Picture 75"/>
          <p:cNvPicPr>
            <a:picLocks noChangeAspect="1"/>
          </p:cNvPicPr>
          <p:nvPr/>
        </p:nvPicPr>
        <p:blipFill>
          <a:blip r:embed="rId3" cstate="print">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2430849" y="3275257"/>
            <a:ext cx="184034" cy="499174"/>
          </a:xfrm>
          <a:prstGeom prst="rect">
            <a:avLst/>
          </a:prstGeom>
          <a:solidFill>
            <a:sysClr val="window" lastClr="FFFFFF"/>
          </a:solidFill>
        </p:spPr>
      </p:pic>
      <p:pic>
        <p:nvPicPr>
          <p:cNvPr id="77" name="Picture 76"/>
          <p:cNvPicPr>
            <a:picLocks noChangeAspect="1"/>
          </p:cNvPicPr>
          <p:nvPr/>
        </p:nvPicPr>
        <p:blipFill>
          <a:blip r:embed="rId3" cstate="print">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3082185" y="2496099"/>
            <a:ext cx="184034" cy="499174"/>
          </a:xfrm>
          <a:prstGeom prst="rect">
            <a:avLst/>
          </a:prstGeom>
          <a:solidFill>
            <a:sysClr val="window" lastClr="FFFFFF"/>
          </a:solidFill>
        </p:spPr>
      </p:pic>
      <p:pic>
        <p:nvPicPr>
          <p:cNvPr id="78" name="Picture 77"/>
          <p:cNvPicPr>
            <a:picLocks noChangeAspect="1"/>
          </p:cNvPicPr>
          <p:nvPr/>
        </p:nvPicPr>
        <p:blipFill>
          <a:blip r:embed="rId3" cstate="print">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3987979" y="3776354"/>
            <a:ext cx="184034" cy="499174"/>
          </a:xfrm>
          <a:prstGeom prst="rect">
            <a:avLst/>
          </a:prstGeom>
          <a:solidFill>
            <a:sysClr val="window" lastClr="FFFFFF"/>
          </a:solidFill>
        </p:spPr>
      </p:pic>
      <p:cxnSp>
        <p:nvCxnSpPr>
          <p:cNvPr id="79" name="Straight Arrow Connector 78"/>
          <p:cNvCxnSpPr/>
          <p:nvPr/>
        </p:nvCxnSpPr>
        <p:spPr>
          <a:xfrm>
            <a:off x="4447667" y="4004553"/>
            <a:ext cx="1771339" cy="6867"/>
          </a:xfrm>
          <a:prstGeom prst="straightConnector1">
            <a:avLst/>
          </a:prstGeom>
          <a:noFill/>
          <a:ln w="38100" cap="flat" cmpd="sng" algn="ctr">
            <a:solidFill>
              <a:sysClr val="windowText" lastClr="000000"/>
            </a:solidFill>
            <a:prstDash val="solid"/>
            <a:miter lim="800000"/>
            <a:headEnd type="triangle"/>
            <a:tailEnd type="triangle"/>
          </a:ln>
          <a:effectLst/>
        </p:spPr>
      </p:cxnSp>
      <p:cxnSp>
        <p:nvCxnSpPr>
          <p:cNvPr id="80" name="Elbow Connector 79"/>
          <p:cNvCxnSpPr>
            <a:stCxn id="77" idx="2"/>
            <a:endCxn id="76" idx="0"/>
          </p:cNvCxnSpPr>
          <p:nvPr/>
        </p:nvCxnSpPr>
        <p:spPr>
          <a:xfrm rot="5400000">
            <a:off x="2708542" y="2809597"/>
            <a:ext cx="279984" cy="651336"/>
          </a:xfrm>
          <a:prstGeom prst="bentConnector3">
            <a:avLst/>
          </a:prstGeom>
          <a:noFill/>
          <a:ln w="6350" cap="flat" cmpd="sng" algn="ctr">
            <a:solidFill>
              <a:sysClr val="windowText" lastClr="000000"/>
            </a:solidFill>
            <a:prstDash val="solid"/>
            <a:miter lim="800000"/>
          </a:ln>
          <a:effectLst/>
        </p:spPr>
      </p:cxnSp>
      <p:cxnSp>
        <p:nvCxnSpPr>
          <p:cNvPr id="81" name="Elbow Connector 80"/>
          <p:cNvCxnSpPr>
            <a:stCxn id="77" idx="2"/>
            <a:endCxn id="66" idx="0"/>
          </p:cNvCxnSpPr>
          <p:nvPr/>
        </p:nvCxnSpPr>
        <p:spPr>
          <a:xfrm rot="5400000">
            <a:off x="2918270" y="3019325"/>
            <a:ext cx="279984" cy="231881"/>
          </a:xfrm>
          <a:prstGeom prst="bentConnector3">
            <a:avLst>
              <a:gd name="adj1" fmla="val 50000"/>
            </a:avLst>
          </a:prstGeom>
          <a:noFill/>
          <a:ln w="6350" cap="flat" cmpd="sng" algn="ctr">
            <a:solidFill>
              <a:sysClr val="windowText" lastClr="000000"/>
            </a:solidFill>
            <a:prstDash val="solid"/>
            <a:miter lim="800000"/>
          </a:ln>
          <a:effectLst/>
        </p:spPr>
      </p:cxnSp>
      <p:cxnSp>
        <p:nvCxnSpPr>
          <p:cNvPr id="82" name="Elbow Connector 81"/>
          <p:cNvCxnSpPr>
            <a:stCxn id="77" idx="2"/>
            <a:endCxn id="67" idx="0"/>
          </p:cNvCxnSpPr>
          <p:nvPr/>
        </p:nvCxnSpPr>
        <p:spPr>
          <a:xfrm rot="16200000" flipH="1">
            <a:off x="3131026" y="3038448"/>
            <a:ext cx="275758" cy="189407"/>
          </a:xfrm>
          <a:prstGeom prst="bentConnector3">
            <a:avLst>
              <a:gd name="adj1" fmla="val 50000"/>
            </a:avLst>
          </a:prstGeom>
          <a:noFill/>
          <a:ln w="6350" cap="flat" cmpd="sng" algn="ctr">
            <a:solidFill>
              <a:sysClr val="windowText" lastClr="000000"/>
            </a:solidFill>
            <a:prstDash val="solid"/>
            <a:miter lim="800000"/>
          </a:ln>
          <a:effectLst/>
        </p:spPr>
      </p:cxnSp>
      <p:cxnSp>
        <p:nvCxnSpPr>
          <p:cNvPr id="83" name="Elbow Connector 82"/>
          <p:cNvCxnSpPr>
            <a:stCxn id="77" idx="2"/>
            <a:endCxn id="68" idx="0"/>
          </p:cNvCxnSpPr>
          <p:nvPr/>
        </p:nvCxnSpPr>
        <p:spPr>
          <a:xfrm rot="16200000" flipH="1">
            <a:off x="3340754" y="2828721"/>
            <a:ext cx="275758" cy="608862"/>
          </a:xfrm>
          <a:prstGeom prst="bentConnector3">
            <a:avLst>
              <a:gd name="adj1" fmla="val 50000"/>
            </a:avLst>
          </a:prstGeom>
          <a:noFill/>
          <a:ln w="6350" cap="flat" cmpd="sng" algn="ctr">
            <a:solidFill>
              <a:sysClr val="windowText" lastClr="000000"/>
            </a:solidFill>
            <a:prstDash val="solid"/>
            <a:miter lim="800000"/>
          </a:ln>
          <a:effectLst/>
        </p:spPr>
      </p:cxnSp>
      <p:cxnSp>
        <p:nvCxnSpPr>
          <p:cNvPr id="84" name="Elbow Connector 83"/>
          <p:cNvCxnSpPr>
            <a:stCxn id="68" idx="2"/>
            <a:endCxn id="78" idx="1"/>
          </p:cNvCxnSpPr>
          <p:nvPr/>
        </p:nvCxnSpPr>
        <p:spPr>
          <a:xfrm rot="16200000" flipH="1">
            <a:off x="3757653" y="3795615"/>
            <a:ext cx="255736" cy="204915"/>
          </a:xfrm>
          <a:prstGeom prst="bentConnector2">
            <a:avLst/>
          </a:prstGeom>
          <a:noFill/>
          <a:ln w="6350" cap="flat" cmpd="sng" algn="ctr">
            <a:solidFill>
              <a:sysClr val="windowText" lastClr="000000"/>
            </a:solidFill>
            <a:prstDash val="solid"/>
            <a:miter lim="800000"/>
          </a:ln>
          <a:effectLst/>
        </p:spPr>
      </p:cxnSp>
      <p:cxnSp>
        <p:nvCxnSpPr>
          <p:cNvPr id="85" name="Elbow Connector 84"/>
          <p:cNvCxnSpPr>
            <a:stCxn id="72" idx="2"/>
            <a:endCxn id="71" idx="0"/>
          </p:cNvCxnSpPr>
          <p:nvPr/>
        </p:nvCxnSpPr>
        <p:spPr>
          <a:xfrm rot="5400000">
            <a:off x="6331958" y="4254561"/>
            <a:ext cx="260201" cy="214060"/>
          </a:xfrm>
          <a:prstGeom prst="bentConnector3">
            <a:avLst>
              <a:gd name="adj1" fmla="val 50000"/>
            </a:avLst>
          </a:prstGeom>
          <a:noFill/>
          <a:ln w="6350" cap="flat" cmpd="sng" algn="ctr">
            <a:solidFill>
              <a:sysClr val="windowText" lastClr="000000"/>
            </a:solidFill>
            <a:prstDash val="solid"/>
            <a:miter lim="800000"/>
          </a:ln>
          <a:effectLst/>
        </p:spPr>
      </p:cxnSp>
      <p:cxnSp>
        <p:nvCxnSpPr>
          <p:cNvPr id="86" name="Elbow Connector 85"/>
          <p:cNvCxnSpPr>
            <a:stCxn id="72" idx="2"/>
            <a:endCxn id="73" idx="0"/>
          </p:cNvCxnSpPr>
          <p:nvPr/>
        </p:nvCxnSpPr>
        <p:spPr>
          <a:xfrm rot="16200000" flipH="1">
            <a:off x="6607869" y="4192709"/>
            <a:ext cx="259278" cy="336841"/>
          </a:xfrm>
          <a:prstGeom prst="bentConnector3">
            <a:avLst>
              <a:gd name="adj1" fmla="val 50000"/>
            </a:avLst>
          </a:prstGeom>
          <a:noFill/>
          <a:ln w="6350" cap="flat" cmpd="sng" algn="ctr">
            <a:solidFill>
              <a:sysClr val="windowText" lastClr="000000"/>
            </a:solidFill>
            <a:prstDash val="solid"/>
            <a:miter lim="800000"/>
          </a:ln>
          <a:effectLst/>
        </p:spPr>
      </p:cxnSp>
      <p:sp>
        <p:nvSpPr>
          <p:cNvPr id="87" name="TextBox 86"/>
          <p:cNvSpPr txBox="1"/>
          <p:nvPr/>
        </p:nvSpPr>
        <p:spPr>
          <a:xfrm>
            <a:off x="6590091" y="3747021"/>
            <a:ext cx="959313" cy="523220"/>
          </a:xfrm>
          <a:prstGeom prst="rect">
            <a:avLst/>
          </a:prstGeom>
          <a:noFill/>
        </p:spPr>
        <p:txBody>
          <a:bodyPr wrap="square" rtlCol="0">
            <a:spAutoFit/>
          </a:bodyPr>
          <a:lstStyle/>
          <a:p>
            <a:pPr algn="ctr" fontAlgn="auto">
              <a:spcBef>
                <a:spcPts val="0"/>
              </a:spcBef>
              <a:spcAft>
                <a:spcPts val="0"/>
              </a:spcAft>
            </a:pPr>
            <a:r>
              <a:rPr lang="en-US" sz="1400" dirty="0">
                <a:solidFill>
                  <a:prstClr val="black"/>
                </a:solidFill>
                <a:latin typeface="Calibri" panose="020F0502020204030204"/>
                <a:cs typeface="+mn-cs"/>
              </a:rPr>
              <a:t>RRT Team Leader</a:t>
            </a:r>
          </a:p>
        </p:txBody>
      </p:sp>
      <p:pic>
        <p:nvPicPr>
          <p:cNvPr id="88" name="Picture 87"/>
          <p:cNvPicPr>
            <a:picLocks noChangeAspect="1"/>
          </p:cNvPicPr>
          <p:nvPr/>
        </p:nvPicPr>
        <p:blipFill>
          <a:blip r:embed="rId3" cstate="print">
            <a:duotone>
              <a:srgbClr val="4472C4">
                <a:shade val="45000"/>
                <a:satMod val="135000"/>
              </a:srgbClr>
              <a:prstClr val="white"/>
            </a:duotone>
            <a:extLst>
              <a:ext uri="{28A0092B-C50C-407E-A947-70E740481C1C}">
                <a14:useLocalDpi xmlns:a14="http://schemas.microsoft.com/office/drawing/2010/main" val="0"/>
              </a:ext>
            </a:extLst>
          </a:blip>
          <a:stretch>
            <a:fillRect/>
          </a:stretch>
        </p:blipFill>
        <p:spPr>
          <a:xfrm>
            <a:off x="7424308" y="4488302"/>
            <a:ext cx="184034" cy="499174"/>
          </a:xfrm>
          <a:prstGeom prst="rect">
            <a:avLst/>
          </a:prstGeom>
          <a:solidFill>
            <a:sysClr val="window" lastClr="FFFFFF"/>
          </a:solidFill>
        </p:spPr>
      </p:pic>
      <p:cxnSp>
        <p:nvCxnSpPr>
          <p:cNvPr id="89" name="Elbow Connector 88"/>
          <p:cNvCxnSpPr>
            <a:stCxn id="72" idx="2"/>
            <a:endCxn id="88" idx="0"/>
          </p:cNvCxnSpPr>
          <p:nvPr/>
        </p:nvCxnSpPr>
        <p:spPr>
          <a:xfrm rot="16200000" flipH="1">
            <a:off x="6914301" y="3886277"/>
            <a:ext cx="256811" cy="947237"/>
          </a:xfrm>
          <a:prstGeom prst="bentConnector3">
            <a:avLst>
              <a:gd name="adj1" fmla="val 50000"/>
            </a:avLst>
          </a:prstGeom>
          <a:noFill/>
          <a:ln w="6350" cap="flat" cmpd="sng" algn="ctr">
            <a:solidFill>
              <a:sysClr val="windowText" lastClr="000000"/>
            </a:solidFill>
            <a:prstDash val="solid"/>
            <a:miter lim="800000"/>
          </a:ln>
          <a:effectLst/>
        </p:spPr>
      </p:cxnSp>
      <p:sp>
        <p:nvSpPr>
          <p:cNvPr id="45" name="Title 1"/>
          <p:cNvSpPr>
            <a:spLocks noGrp="1"/>
          </p:cNvSpPr>
          <p:nvPr>
            <p:ph type="title"/>
          </p:nvPr>
        </p:nvSpPr>
        <p:spPr>
          <a:xfrm>
            <a:off x="467544" y="188640"/>
            <a:ext cx="8229600" cy="1143000"/>
          </a:xfrm>
        </p:spPr>
        <p:txBody>
          <a:bodyPr/>
          <a:lstStyle/>
          <a:p>
            <a:r>
              <a:rPr lang="en-US" altLang="en-US" sz="3600" b="1" dirty="0">
                <a:solidFill>
                  <a:srgbClr val="002060"/>
                </a:solidFill>
                <a:cs typeface="Times New Roman" pitchFamily="18" charset="0"/>
              </a:rPr>
              <a:t>4. RRTs in the Emergency Response System</a:t>
            </a:r>
          </a:p>
        </p:txBody>
      </p:sp>
    </p:spTree>
    <p:extLst>
      <p:ext uri="{BB962C8B-B14F-4D97-AF65-F5344CB8AC3E}">
        <p14:creationId xmlns:p14="http://schemas.microsoft.com/office/powerpoint/2010/main" val="34827651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56049" y="-21859"/>
            <a:ext cx="8846459" cy="646331"/>
          </a:xfrm>
          <a:prstGeom prst="rect">
            <a:avLst/>
          </a:prstGeom>
          <a:noFill/>
        </p:spPr>
        <p:txBody>
          <a:bodyPr wrap="square" rtlCol="0">
            <a:spAutoFit/>
          </a:bodyPr>
          <a:lstStyle/>
          <a:p>
            <a:pPr algn="ctr"/>
            <a:r>
              <a:rPr lang="en-US" sz="3600" b="1" dirty="0">
                <a:solidFill>
                  <a:srgbClr val="002060"/>
                </a:solidFill>
                <a:latin typeface="Arial" panose="020B0604020202020204" pitchFamily="34" charset="0"/>
                <a:cs typeface="Arial" panose="020B0604020202020204" pitchFamily="34" charset="0"/>
              </a:rPr>
              <a:t>Emergency Response System</a:t>
            </a:r>
          </a:p>
        </p:txBody>
      </p:sp>
      <p:sp>
        <p:nvSpPr>
          <p:cNvPr id="4" name="TextBox 3"/>
          <p:cNvSpPr txBox="1"/>
          <p:nvPr/>
        </p:nvSpPr>
        <p:spPr>
          <a:xfrm>
            <a:off x="14932" y="1481604"/>
            <a:ext cx="2669082" cy="369332"/>
          </a:xfrm>
          <a:prstGeom prst="rect">
            <a:avLst/>
          </a:prstGeom>
          <a:solidFill>
            <a:schemeClr val="accent1">
              <a:lumMod val="75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Myriad Web Pro" panose="020B0503030403020204" pitchFamily="34" charset="0"/>
                <a:ea typeface="+mn-ea"/>
                <a:cs typeface="+mn-cs"/>
              </a:rPr>
              <a:t>Staff Health &amp; Security</a:t>
            </a:r>
          </a:p>
        </p:txBody>
      </p:sp>
      <p:sp>
        <p:nvSpPr>
          <p:cNvPr id="5" name="TextBox 4"/>
          <p:cNvSpPr txBox="1"/>
          <p:nvPr/>
        </p:nvSpPr>
        <p:spPr>
          <a:xfrm>
            <a:off x="14932" y="1921646"/>
            <a:ext cx="2669082" cy="369332"/>
          </a:xfrm>
          <a:prstGeom prst="rect">
            <a:avLst/>
          </a:prstGeom>
          <a:solidFill>
            <a:schemeClr val="accent1">
              <a:lumMod val="75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Myriad Web Pro" panose="020B0503030403020204" pitchFamily="34" charset="0"/>
                <a:ea typeface="+mn-ea"/>
                <a:cs typeface="+mn-cs"/>
              </a:rPr>
              <a:t>Communications</a:t>
            </a:r>
          </a:p>
        </p:txBody>
      </p:sp>
      <p:sp>
        <p:nvSpPr>
          <p:cNvPr id="6" name="TextBox 5"/>
          <p:cNvSpPr txBox="1"/>
          <p:nvPr/>
        </p:nvSpPr>
        <p:spPr>
          <a:xfrm>
            <a:off x="6392471" y="1628800"/>
            <a:ext cx="2431836" cy="369332"/>
          </a:xfrm>
          <a:prstGeom prst="rect">
            <a:avLst/>
          </a:prstGeom>
          <a:solidFill>
            <a:schemeClr val="accent1">
              <a:lumMod val="75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Myriad Web Pro" panose="020B0503030403020204" pitchFamily="34" charset="0"/>
                <a:ea typeface="+mn-ea"/>
                <a:cs typeface="+mn-cs"/>
              </a:rPr>
              <a:t>Partner Coordination</a:t>
            </a:r>
          </a:p>
        </p:txBody>
      </p:sp>
      <p:cxnSp>
        <p:nvCxnSpPr>
          <p:cNvPr id="7" name="Elbow Connector 6"/>
          <p:cNvCxnSpPr>
            <a:stCxn id="44" idx="2"/>
            <a:endCxn id="6" idx="1"/>
          </p:cNvCxnSpPr>
          <p:nvPr/>
        </p:nvCxnSpPr>
        <p:spPr>
          <a:xfrm rot="16200000" flipH="1">
            <a:off x="5553333" y="974327"/>
            <a:ext cx="298815" cy="1379462"/>
          </a:xfrm>
          <a:prstGeom prst="bentConnector2">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8" name="Elbow Connector 7"/>
          <p:cNvCxnSpPr>
            <a:stCxn id="44" idx="2"/>
            <a:endCxn id="5" idx="3"/>
          </p:cNvCxnSpPr>
          <p:nvPr/>
        </p:nvCxnSpPr>
        <p:spPr>
          <a:xfrm rot="5400000">
            <a:off x="3552682" y="645984"/>
            <a:ext cx="591661" cy="2328995"/>
          </a:xfrm>
          <a:prstGeom prst="bentConnector2">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9" name="Elbow Connector 8"/>
          <p:cNvCxnSpPr>
            <a:stCxn id="44" idx="2"/>
            <a:endCxn id="4" idx="3"/>
          </p:cNvCxnSpPr>
          <p:nvPr/>
        </p:nvCxnSpPr>
        <p:spPr>
          <a:xfrm rot="5400000">
            <a:off x="3788694" y="409972"/>
            <a:ext cx="119636" cy="2328995"/>
          </a:xfrm>
          <a:prstGeom prst="bentConnector2">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10" name="Elbow Connector 9"/>
          <p:cNvCxnSpPr>
            <a:stCxn id="44" idx="2"/>
            <a:endCxn id="39" idx="3"/>
          </p:cNvCxnSpPr>
          <p:nvPr/>
        </p:nvCxnSpPr>
        <p:spPr>
          <a:xfrm rot="5400000">
            <a:off x="3123394" y="1075272"/>
            <a:ext cx="1450237" cy="2328995"/>
          </a:xfrm>
          <a:prstGeom prst="bentConnector2">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11" name="Elbow Connector 10"/>
          <p:cNvCxnSpPr>
            <a:stCxn id="44" idx="2"/>
            <a:endCxn id="38" idx="3"/>
          </p:cNvCxnSpPr>
          <p:nvPr/>
        </p:nvCxnSpPr>
        <p:spPr>
          <a:xfrm rot="5400000">
            <a:off x="3342522" y="856144"/>
            <a:ext cx="1011980" cy="2328995"/>
          </a:xfrm>
          <a:prstGeom prst="bentConnector2">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772116" y="2230713"/>
            <a:ext cx="2192371" cy="338554"/>
          </a:xfrm>
          <a:prstGeom prst="rect">
            <a:avLst/>
          </a:prstGeom>
          <a:solidFill>
            <a:schemeClr val="accent1">
              <a:lumMod val="20000"/>
              <a:lumOff val="80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rPr>
              <a:t>Health Partner </a:t>
            </a:r>
            <a:r>
              <a:rPr kumimoji="0" lang="en-US" sz="1600" b="0" i="0" u="none" strike="noStrike" kern="1200" cap="none" spc="0" normalizeH="0" baseline="0" noProof="0" dirty="0" err="1">
                <a:ln>
                  <a:noFill/>
                </a:ln>
                <a:solidFill>
                  <a:prstClr val="black"/>
                </a:solidFill>
                <a:effectLst/>
                <a:uLnTx/>
                <a:uFillTx/>
                <a:latin typeface="Myriad Web Pro" panose="020B0503030403020204" pitchFamily="34" charset="0"/>
                <a:ea typeface="+mn-ea"/>
                <a:cs typeface="+mn-cs"/>
              </a:rPr>
              <a:t>Coord</a:t>
            </a:r>
            <a:r>
              <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rPr>
              <a:t>.</a:t>
            </a:r>
          </a:p>
        </p:txBody>
      </p:sp>
      <p:sp>
        <p:nvSpPr>
          <p:cNvPr id="13" name="TextBox 12"/>
          <p:cNvSpPr txBox="1"/>
          <p:nvPr/>
        </p:nvSpPr>
        <p:spPr>
          <a:xfrm>
            <a:off x="6772117" y="2731556"/>
            <a:ext cx="2192370" cy="338554"/>
          </a:xfrm>
          <a:prstGeom prst="rect">
            <a:avLst/>
          </a:prstGeom>
          <a:solidFill>
            <a:schemeClr val="accent1">
              <a:lumMod val="20000"/>
              <a:lumOff val="80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rPr>
              <a:t>Liaison</a:t>
            </a:r>
          </a:p>
        </p:txBody>
      </p:sp>
      <p:cxnSp>
        <p:nvCxnSpPr>
          <p:cNvPr id="15" name="Elbow Connector 14"/>
          <p:cNvCxnSpPr>
            <a:stCxn id="13" idx="1"/>
            <a:endCxn id="6" idx="2"/>
          </p:cNvCxnSpPr>
          <p:nvPr/>
        </p:nvCxnSpPr>
        <p:spPr>
          <a:xfrm rot="10800000" flipH="1">
            <a:off x="6772117" y="1998133"/>
            <a:ext cx="836272" cy="902701"/>
          </a:xfrm>
          <a:prstGeom prst="bentConnector4">
            <a:avLst>
              <a:gd name="adj1" fmla="val -27336"/>
              <a:gd name="adj2" fmla="val 84137"/>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16" name="Elbow Connector 15"/>
          <p:cNvCxnSpPr>
            <a:stCxn id="6" idx="2"/>
            <a:endCxn id="12" idx="1"/>
          </p:cNvCxnSpPr>
          <p:nvPr/>
        </p:nvCxnSpPr>
        <p:spPr>
          <a:xfrm rot="5400000">
            <a:off x="6989324" y="1780925"/>
            <a:ext cx="401858" cy="836273"/>
          </a:xfrm>
          <a:prstGeom prst="bentConnector4">
            <a:avLst>
              <a:gd name="adj1" fmla="val 28938"/>
              <a:gd name="adj2" fmla="val 127336"/>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426412" y="4770001"/>
            <a:ext cx="1791782" cy="338554"/>
          </a:xfrm>
          <a:prstGeom prst="rect">
            <a:avLst/>
          </a:prstGeom>
          <a:solidFill>
            <a:schemeClr val="accent1">
              <a:lumMod val="20000"/>
              <a:lumOff val="80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rPr>
              <a:t>Information</a:t>
            </a:r>
          </a:p>
        </p:txBody>
      </p:sp>
      <p:sp>
        <p:nvSpPr>
          <p:cNvPr id="18" name="TextBox 17"/>
          <p:cNvSpPr txBox="1"/>
          <p:nvPr/>
        </p:nvSpPr>
        <p:spPr>
          <a:xfrm>
            <a:off x="426412" y="5366655"/>
            <a:ext cx="1791782" cy="338554"/>
          </a:xfrm>
          <a:prstGeom prst="rect">
            <a:avLst/>
          </a:prstGeom>
          <a:solidFill>
            <a:schemeClr val="accent1">
              <a:lumMod val="20000"/>
              <a:lumOff val="80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rPr>
              <a:t>Planning</a:t>
            </a:r>
          </a:p>
        </p:txBody>
      </p:sp>
      <p:sp>
        <p:nvSpPr>
          <p:cNvPr id="20" name="TextBox 19"/>
          <p:cNvSpPr txBox="1"/>
          <p:nvPr/>
        </p:nvSpPr>
        <p:spPr>
          <a:xfrm>
            <a:off x="2799442" y="4752975"/>
            <a:ext cx="1791782" cy="548640"/>
          </a:xfrm>
          <a:prstGeom prst="rect">
            <a:avLst/>
          </a:prstGeom>
          <a:solidFill>
            <a:schemeClr val="accent1">
              <a:lumMod val="20000"/>
              <a:lumOff val="80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rPr>
              <a:t>Technical Expertise</a:t>
            </a:r>
          </a:p>
        </p:txBody>
      </p:sp>
      <p:sp>
        <p:nvSpPr>
          <p:cNvPr id="21" name="TextBox 20"/>
          <p:cNvSpPr txBox="1"/>
          <p:nvPr/>
        </p:nvSpPr>
        <p:spPr>
          <a:xfrm>
            <a:off x="2799442" y="5349629"/>
            <a:ext cx="1791782" cy="584775"/>
          </a:xfrm>
          <a:prstGeom prst="rect">
            <a:avLst/>
          </a:prstGeom>
          <a:solidFill>
            <a:schemeClr val="accent1">
              <a:lumMod val="20000"/>
              <a:lumOff val="80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rPr>
              <a:t>Field Health Operations</a:t>
            </a:r>
          </a:p>
        </p:txBody>
      </p:sp>
      <p:sp>
        <p:nvSpPr>
          <p:cNvPr id="22" name="TextBox 21"/>
          <p:cNvSpPr txBox="1"/>
          <p:nvPr/>
        </p:nvSpPr>
        <p:spPr>
          <a:xfrm>
            <a:off x="5118849" y="4649181"/>
            <a:ext cx="1791782" cy="584775"/>
          </a:xfrm>
          <a:prstGeom prst="rect">
            <a:avLst/>
          </a:prstGeom>
          <a:solidFill>
            <a:schemeClr val="accent1">
              <a:lumMod val="20000"/>
              <a:lumOff val="80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rPr>
              <a:t>Supply/Chain </a:t>
            </a:r>
            <a:r>
              <a:rPr kumimoji="0" lang="en-US" sz="1600" b="0" i="0" u="none" strike="noStrike" kern="1200" cap="none" spc="0" normalizeH="0" baseline="0" noProof="0" dirty="0" err="1">
                <a:ln>
                  <a:noFill/>
                </a:ln>
                <a:solidFill>
                  <a:prstClr val="black"/>
                </a:solidFill>
                <a:effectLst/>
                <a:uLnTx/>
                <a:uFillTx/>
                <a:latin typeface="Myriad Web Pro" panose="020B0503030403020204" pitchFamily="34" charset="0"/>
                <a:ea typeface="+mn-ea"/>
                <a:cs typeface="+mn-cs"/>
              </a:rPr>
              <a:t>Mgmt</a:t>
            </a:r>
            <a:endPar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endParaRPr>
          </a:p>
        </p:txBody>
      </p:sp>
      <p:sp>
        <p:nvSpPr>
          <p:cNvPr id="23" name="TextBox 22"/>
          <p:cNvSpPr txBox="1"/>
          <p:nvPr/>
        </p:nvSpPr>
        <p:spPr>
          <a:xfrm>
            <a:off x="5118849" y="5340115"/>
            <a:ext cx="1791782" cy="338554"/>
          </a:xfrm>
          <a:prstGeom prst="rect">
            <a:avLst/>
          </a:prstGeom>
          <a:solidFill>
            <a:schemeClr val="accent1">
              <a:lumMod val="20000"/>
              <a:lumOff val="80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rPr>
              <a:t>Field Support</a:t>
            </a:r>
          </a:p>
        </p:txBody>
      </p:sp>
      <p:sp>
        <p:nvSpPr>
          <p:cNvPr id="24" name="TextBox 23"/>
          <p:cNvSpPr txBox="1"/>
          <p:nvPr/>
        </p:nvSpPr>
        <p:spPr>
          <a:xfrm>
            <a:off x="5118849" y="5782373"/>
            <a:ext cx="1791782" cy="338554"/>
          </a:xfrm>
          <a:prstGeom prst="rect">
            <a:avLst/>
          </a:prstGeom>
          <a:solidFill>
            <a:schemeClr val="accent1">
              <a:lumMod val="20000"/>
              <a:lumOff val="80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rPr>
              <a:t>Health Logistics</a:t>
            </a:r>
          </a:p>
        </p:txBody>
      </p:sp>
      <p:sp>
        <p:nvSpPr>
          <p:cNvPr id="25" name="TextBox 24"/>
          <p:cNvSpPr txBox="1"/>
          <p:nvPr/>
        </p:nvSpPr>
        <p:spPr>
          <a:xfrm>
            <a:off x="7438256" y="4633924"/>
            <a:ext cx="1791782" cy="584775"/>
          </a:xfrm>
          <a:prstGeom prst="rect">
            <a:avLst/>
          </a:prstGeom>
          <a:solidFill>
            <a:schemeClr val="accent1">
              <a:lumMod val="20000"/>
              <a:lumOff val="80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rPr>
              <a:t>Finance, Budget, &amp; Grant </a:t>
            </a:r>
            <a:r>
              <a:rPr kumimoji="0" lang="en-US" sz="1600" b="0" i="0" u="none" strike="noStrike" kern="1200" cap="none" spc="0" normalizeH="0" baseline="0" noProof="0" dirty="0" err="1">
                <a:ln>
                  <a:noFill/>
                </a:ln>
                <a:solidFill>
                  <a:prstClr val="black"/>
                </a:solidFill>
                <a:effectLst/>
                <a:uLnTx/>
                <a:uFillTx/>
                <a:latin typeface="Myriad Web Pro" panose="020B0503030403020204" pitchFamily="34" charset="0"/>
                <a:ea typeface="+mn-ea"/>
                <a:cs typeface="+mn-cs"/>
              </a:rPr>
              <a:t>Mgmt</a:t>
            </a:r>
            <a:endPar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endParaRPr>
          </a:p>
        </p:txBody>
      </p:sp>
      <p:sp>
        <p:nvSpPr>
          <p:cNvPr id="26" name="TextBox 25"/>
          <p:cNvSpPr txBox="1"/>
          <p:nvPr/>
        </p:nvSpPr>
        <p:spPr>
          <a:xfrm>
            <a:off x="7438256" y="5306298"/>
            <a:ext cx="1791782" cy="338554"/>
          </a:xfrm>
          <a:prstGeom prst="rect">
            <a:avLst/>
          </a:prstGeom>
          <a:solidFill>
            <a:schemeClr val="accent1">
              <a:lumMod val="20000"/>
              <a:lumOff val="80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rPr>
              <a:t>Procurement</a:t>
            </a:r>
          </a:p>
        </p:txBody>
      </p:sp>
      <p:sp>
        <p:nvSpPr>
          <p:cNvPr id="27" name="TextBox 26"/>
          <p:cNvSpPr txBox="1"/>
          <p:nvPr/>
        </p:nvSpPr>
        <p:spPr>
          <a:xfrm>
            <a:off x="7438256" y="5732451"/>
            <a:ext cx="1791782" cy="338554"/>
          </a:xfrm>
          <a:prstGeom prst="rect">
            <a:avLst/>
          </a:prstGeom>
          <a:solidFill>
            <a:schemeClr val="accent1">
              <a:lumMod val="20000"/>
              <a:lumOff val="80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rPr>
              <a:t>HR &amp; Surge</a:t>
            </a:r>
          </a:p>
        </p:txBody>
      </p:sp>
      <p:cxnSp>
        <p:nvCxnSpPr>
          <p:cNvPr id="28" name="Elbow Connector 27"/>
          <p:cNvCxnSpPr>
            <a:stCxn id="18" idx="1"/>
            <a:endCxn id="45" idx="2"/>
          </p:cNvCxnSpPr>
          <p:nvPr/>
        </p:nvCxnSpPr>
        <p:spPr>
          <a:xfrm rot="10800000" flipH="1">
            <a:off x="426411" y="4358014"/>
            <a:ext cx="765687" cy="1177919"/>
          </a:xfrm>
          <a:prstGeom prst="bentConnector4">
            <a:avLst>
              <a:gd name="adj1" fmla="val -29856"/>
              <a:gd name="adj2" fmla="val 82253"/>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29" name="Elbow Connector 28"/>
          <p:cNvCxnSpPr>
            <a:stCxn id="17" idx="1"/>
            <a:endCxn id="45" idx="2"/>
          </p:cNvCxnSpPr>
          <p:nvPr/>
        </p:nvCxnSpPr>
        <p:spPr>
          <a:xfrm rot="10800000" flipH="1">
            <a:off x="426411" y="4358014"/>
            <a:ext cx="765687" cy="581265"/>
          </a:xfrm>
          <a:prstGeom prst="bentConnector4">
            <a:avLst>
              <a:gd name="adj1" fmla="val -29856"/>
              <a:gd name="adj2" fmla="val 64561"/>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0" name="Elbow Connector 29"/>
          <p:cNvCxnSpPr>
            <a:stCxn id="21" idx="1"/>
            <a:endCxn id="46" idx="2"/>
          </p:cNvCxnSpPr>
          <p:nvPr/>
        </p:nvCxnSpPr>
        <p:spPr>
          <a:xfrm rot="10800000" flipH="1">
            <a:off x="2799441" y="4358013"/>
            <a:ext cx="765687" cy="1284005"/>
          </a:xfrm>
          <a:prstGeom prst="bentConnector4">
            <a:avLst>
              <a:gd name="adj1" fmla="val -29856"/>
              <a:gd name="adj2" fmla="val 84382"/>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1" name="Elbow Connector 30"/>
          <p:cNvCxnSpPr>
            <a:stCxn id="20" idx="1"/>
            <a:endCxn id="46" idx="2"/>
          </p:cNvCxnSpPr>
          <p:nvPr/>
        </p:nvCxnSpPr>
        <p:spPr>
          <a:xfrm rot="10800000" flipH="1">
            <a:off x="2799441" y="4358013"/>
            <a:ext cx="765687" cy="669283"/>
          </a:xfrm>
          <a:prstGeom prst="bentConnector4">
            <a:avLst>
              <a:gd name="adj1" fmla="val -29856"/>
              <a:gd name="adj2" fmla="val 70493"/>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22" idx="1"/>
            <a:endCxn id="47" idx="2"/>
          </p:cNvCxnSpPr>
          <p:nvPr/>
        </p:nvCxnSpPr>
        <p:spPr>
          <a:xfrm rot="10800000" flipH="1">
            <a:off x="5118848" y="4358013"/>
            <a:ext cx="765687" cy="583557"/>
          </a:xfrm>
          <a:prstGeom prst="bentConnector4">
            <a:avLst>
              <a:gd name="adj1" fmla="val -29856"/>
              <a:gd name="adj2" fmla="val 75052"/>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3" name="Elbow Connector 32"/>
          <p:cNvCxnSpPr>
            <a:stCxn id="24" idx="1"/>
            <a:endCxn id="47" idx="2"/>
          </p:cNvCxnSpPr>
          <p:nvPr/>
        </p:nvCxnSpPr>
        <p:spPr>
          <a:xfrm rot="10800000" flipH="1">
            <a:off x="5118848" y="4358012"/>
            <a:ext cx="765687" cy="1593638"/>
          </a:xfrm>
          <a:prstGeom prst="bentConnector4">
            <a:avLst>
              <a:gd name="adj1" fmla="val -29856"/>
              <a:gd name="adj2" fmla="val 91172"/>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23" idx="1"/>
            <a:endCxn id="47" idx="2"/>
          </p:cNvCxnSpPr>
          <p:nvPr/>
        </p:nvCxnSpPr>
        <p:spPr>
          <a:xfrm rot="10800000" flipH="1">
            <a:off x="5118848" y="4358012"/>
            <a:ext cx="765687" cy="1151380"/>
          </a:xfrm>
          <a:prstGeom prst="bentConnector4">
            <a:avLst>
              <a:gd name="adj1" fmla="val -29856"/>
              <a:gd name="adj2" fmla="val 87960"/>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5" name="Elbow Connector 34"/>
          <p:cNvCxnSpPr>
            <a:stCxn id="25" idx="1"/>
            <a:endCxn id="48" idx="2"/>
          </p:cNvCxnSpPr>
          <p:nvPr/>
        </p:nvCxnSpPr>
        <p:spPr>
          <a:xfrm rot="10800000" flipH="1">
            <a:off x="7438255" y="4358012"/>
            <a:ext cx="765687" cy="568300"/>
          </a:xfrm>
          <a:prstGeom prst="bentConnector4">
            <a:avLst>
              <a:gd name="adj1" fmla="val -29856"/>
              <a:gd name="adj2" fmla="val 75725"/>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6" name="Elbow Connector 35"/>
          <p:cNvCxnSpPr>
            <a:stCxn id="27" idx="1"/>
            <a:endCxn id="48" idx="2"/>
          </p:cNvCxnSpPr>
          <p:nvPr/>
        </p:nvCxnSpPr>
        <p:spPr>
          <a:xfrm rot="10800000" flipH="1">
            <a:off x="7438255" y="4358012"/>
            <a:ext cx="765687" cy="1543716"/>
          </a:xfrm>
          <a:prstGeom prst="bentConnector4">
            <a:avLst>
              <a:gd name="adj1" fmla="val -29856"/>
              <a:gd name="adj2" fmla="val 90653"/>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26" idx="1"/>
            <a:endCxn id="48" idx="2"/>
          </p:cNvCxnSpPr>
          <p:nvPr/>
        </p:nvCxnSpPr>
        <p:spPr>
          <a:xfrm rot="10800000" flipH="1">
            <a:off x="7438255" y="4358013"/>
            <a:ext cx="765687" cy="1117563"/>
          </a:xfrm>
          <a:prstGeom prst="bentConnector4">
            <a:avLst>
              <a:gd name="adj1" fmla="val -29856"/>
              <a:gd name="adj2" fmla="val 87404"/>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31616" y="2357354"/>
            <a:ext cx="2252398" cy="338554"/>
          </a:xfrm>
          <a:prstGeom prst="rect">
            <a:avLst/>
          </a:prstGeom>
          <a:solidFill>
            <a:schemeClr val="accent1">
              <a:lumMod val="20000"/>
              <a:lumOff val="80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rPr>
              <a:t>Resource Mobilization</a:t>
            </a:r>
          </a:p>
        </p:txBody>
      </p:sp>
      <p:sp>
        <p:nvSpPr>
          <p:cNvPr id="39" name="TextBox 38"/>
          <p:cNvSpPr txBox="1"/>
          <p:nvPr/>
        </p:nvSpPr>
        <p:spPr>
          <a:xfrm>
            <a:off x="431616" y="2795611"/>
            <a:ext cx="2252398" cy="338554"/>
          </a:xfrm>
          <a:prstGeom prst="rect">
            <a:avLst/>
          </a:prstGeom>
          <a:solidFill>
            <a:schemeClr val="accent1">
              <a:lumMod val="20000"/>
              <a:lumOff val="80000"/>
            </a:schemeClr>
          </a:solidFill>
          <a:ln>
            <a:solidFill>
              <a:srgbClr val="1461AC"/>
            </a:solidFill>
          </a:ln>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Myriad Web Pro" panose="020B0503030403020204" pitchFamily="34" charset="0"/>
                <a:ea typeface="+mn-ea"/>
                <a:cs typeface="+mn-cs"/>
              </a:rPr>
              <a:t>EOC Management</a:t>
            </a:r>
          </a:p>
        </p:txBody>
      </p:sp>
      <p:cxnSp>
        <p:nvCxnSpPr>
          <p:cNvPr id="40" name="Elbow Connector 39"/>
          <p:cNvCxnSpPr>
            <a:stCxn id="44" idx="2"/>
            <a:endCxn id="45" idx="0"/>
          </p:cNvCxnSpPr>
          <p:nvPr/>
        </p:nvCxnSpPr>
        <p:spPr>
          <a:xfrm rot="5400000">
            <a:off x="2062597" y="644153"/>
            <a:ext cx="2079915" cy="3820910"/>
          </a:xfrm>
          <a:prstGeom prst="bentConnector3">
            <a:avLst>
              <a:gd name="adj1" fmla="val 86636"/>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41" name="Elbow Connector 40"/>
          <p:cNvCxnSpPr>
            <a:stCxn id="44" idx="2"/>
            <a:endCxn id="46" idx="0"/>
          </p:cNvCxnSpPr>
          <p:nvPr/>
        </p:nvCxnSpPr>
        <p:spPr>
          <a:xfrm rot="5400000">
            <a:off x="3249112" y="1830668"/>
            <a:ext cx="2079914" cy="1447880"/>
          </a:xfrm>
          <a:prstGeom prst="bentConnector3">
            <a:avLst>
              <a:gd name="adj1" fmla="val 86636"/>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42" name="Elbow Connector 41"/>
          <p:cNvCxnSpPr>
            <a:stCxn id="44" idx="2"/>
            <a:endCxn id="47" idx="0"/>
          </p:cNvCxnSpPr>
          <p:nvPr/>
        </p:nvCxnSpPr>
        <p:spPr>
          <a:xfrm rot="16200000" flipH="1">
            <a:off x="4408815" y="2118844"/>
            <a:ext cx="2079914" cy="871527"/>
          </a:xfrm>
          <a:prstGeom prst="bentConnector3">
            <a:avLst>
              <a:gd name="adj1" fmla="val 86636"/>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cxnSp>
        <p:nvCxnSpPr>
          <p:cNvPr id="43" name="Elbow Connector 42"/>
          <p:cNvCxnSpPr>
            <a:stCxn id="44" idx="2"/>
            <a:endCxn id="48" idx="0"/>
          </p:cNvCxnSpPr>
          <p:nvPr/>
        </p:nvCxnSpPr>
        <p:spPr>
          <a:xfrm rot="16200000" flipH="1">
            <a:off x="5568519" y="959141"/>
            <a:ext cx="2079914" cy="3190934"/>
          </a:xfrm>
          <a:prstGeom prst="bentConnector3">
            <a:avLst>
              <a:gd name="adj1" fmla="val 86636"/>
            </a:avLst>
          </a:prstGeom>
          <a:ln w="38100">
            <a:solidFill>
              <a:srgbClr val="1461AC"/>
            </a:solidFill>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3914522" y="763152"/>
            <a:ext cx="2196973" cy="751499"/>
          </a:xfrm>
          <a:prstGeom prst="rect">
            <a:avLst/>
          </a:prstGeom>
          <a:solidFill>
            <a:srgbClr val="1461AC"/>
          </a:solidFill>
          <a:ln w="57150">
            <a:solidFill>
              <a:srgbClr val="F4722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Incident Manager</a:t>
            </a:r>
          </a:p>
        </p:txBody>
      </p:sp>
      <p:sp>
        <p:nvSpPr>
          <p:cNvPr id="45" name="Rectangle 44"/>
          <p:cNvSpPr/>
          <p:nvPr/>
        </p:nvSpPr>
        <p:spPr>
          <a:xfrm>
            <a:off x="166004" y="3594566"/>
            <a:ext cx="2052190" cy="763447"/>
          </a:xfrm>
          <a:prstGeom prst="rect">
            <a:avLst/>
          </a:prstGeom>
          <a:solidFill>
            <a:srgbClr val="1461AC"/>
          </a:solidFill>
          <a:ln w="57150">
            <a:solidFill>
              <a:srgbClr val="F4722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Planning</a:t>
            </a:r>
          </a:p>
        </p:txBody>
      </p:sp>
      <p:sp>
        <p:nvSpPr>
          <p:cNvPr id="46" name="Rectangle 45"/>
          <p:cNvSpPr/>
          <p:nvPr/>
        </p:nvSpPr>
        <p:spPr>
          <a:xfrm>
            <a:off x="2539034" y="3594565"/>
            <a:ext cx="2052190" cy="763447"/>
          </a:xfrm>
          <a:prstGeom prst="rect">
            <a:avLst/>
          </a:prstGeom>
          <a:solidFill>
            <a:srgbClr val="1461AC"/>
          </a:solidFill>
          <a:ln w="57150">
            <a:solidFill>
              <a:srgbClr val="F4722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Operations</a:t>
            </a:r>
          </a:p>
        </p:txBody>
      </p:sp>
      <p:sp>
        <p:nvSpPr>
          <p:cNvPr id="47" name="Rectangle 46"/>
          <p:cNvSpPr/>
          <p:nvPr/>
        </p:nvSpPr>
        <p:spPr>
          <a:xfrm>
            <a:off x="4858441" y="3594565"/>
            <a:ext cx="2052190" cy="763447"/>
          </a:xfrm>
          <a:prstGeom prst="rect">
            <a:avLst/>
          </a:prstGeom>
          <a:solidFill>
            <a:srgbClr val="1461AC"/>
          </a:solidFill>
          <a:ln w="57150">
            <a:solidFill>
              <a:srgbClr val="F4722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Logistics</a:t>
            </a:r>
          </a:p>
        </p:txBody>
      </p:sp>
      <p:sp>
        <p:nvSpPr>
          <p:cNvPr id="48" name="Rectangle 47"/>
          <p:cNvSpPr/>
          <p:nvPr/>
        </p:nvSpPr>
        <p:spPr>
          <a:xfrm>
            <a:off x="7177848" y="3594565"/>
            <a:ext cx="2052190" cy="763447"/>
          </a:xfrm>
          <a:prstGeom prst="rect">
            <a:avLst/>
          </a:prstGeom>
          <a:solidFill>
            <a:srgbClr val="1461AC"/>
          </a:solidFill>
          <a:ln w="57150">
            <a:solidFill>
              <a:srgbClr val="F4722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Finance/Admin</a:t>
            </a:r>
          </a:p>
        </p:txBody>
      </p:sp>
      <p:sp>
        <p:nvSpPr>
          <p:cNvPr id="2" name="Donut 1"/>
          <p:cNvSpPr/>
          <p:nvPr/>
        </p:nvSpPr>
        <p:spPr>
          <a:xfrm>
            <a:off x="2441477" y="5129870"/>
            <a:ext cx="2446680" cy="1121775"/>
          </a:xfrm>
          <a:prstGeom prst="donut">
            <a:avLst>
              <a:gd name="adj" fmla="val 12449"/>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642274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67544" y="188640"/>
            <a:ext cx="8229600" cy="1143000"/>
          </a:xfrm>
        </p:spPr>
        <p:txBody>
          <a:bodyPr/>
          <a:lstStyle/>
          <a:p>
            <a:r>
              <a:rPr lang="en-US" altLang="en-US" sz="3600" b="1" dirty="0">
                <a:solidFill>
                  <a:srgbClr val="002060"/>
                </a:solidFill>
                <a:cs typeface="Times New Roman" pitchFamily="18" charset="0"/>
              </a:rPr>
              <a:t>RRT in the Field</a:t>
            </a:r>
          </a:p>
        </p:txBody>
      </p:sp>
      <p:sp>
        <p:nvSpPr>
          <p:cNvPr id="27651" name="Content Placeholder 2"/>
          <p:cNvSpPr>
            <a:spLocks noGrp="1"/>
          </p:cNvSpPr>
          <p:nvPr>
            <p:ph idx="4294967295"/>
          </p:nvPr>
        </p:nvSpPr>
        <p:spPr>
          <a:xfrm>
            <a:off x="251520" y="1268760"/>
            <a:ext cx="8424863" cy="4640262"/>
          </a:xfrm>
        </p:spPr>
        <p:txBody>
          <a:bodyPr/>
          <a:lstStyle/>
          <a:p>
            <a:r>
              <a:rPr lang="en-GB" altLang="en-US" sz="2400" dirty="0">
                <a:solidFill>
                  <a:srgbClr val="002060"/>
                </a:solidFill>
              </a:rPr>
              <a:t>Hot line to Call Centre</a:t>
            </a:r>
          </a:p>
          <a:p>
            <a:r>
              <a:rPr lang="en-GB" altLang="en-US" sz="2400" dirty="0">
                <a:solidFill>
                  <a:srgbClr val="002060"/>
                </a:solidFill>
              </a:rPr>
              <a:t>Local Medical Officer</a:t>
            </a:r>
          </a:p>
          <a:p>
            <a:r>
              <a:rPr lang="en-GB" altLang="en-US" sz="2400" dirty="0">
                <a:solidFill>
                  <a:srgbClr val="002060"/>
                </a:solidFill>
              </a:rPr>
              <a:t>Ambulance (Transfer) Team</a:t>
            </a:r>
          </a:p>
          <a:p>
            <a:r>
              <a:rPr lang="en-GB" altLang="en-US" sz="2400" dirty="0">
                <a:solidFill>
                  <a:srgbClr val="002060"/>
                </a:solidFill>
              </a:rPr>
              <a:t>Designated Treatment Centre</a:t>
            </a:r>
          </a:p>
          <a:p>
            <a:r>
              <a:rPr lang="en-GB" altLang="en-US" sz="2400" dirty="0">
                <a:solidFill>
                  <a:srgbClr val="002060"/>
                </a:solidFill>
              </a:rPr>
              <a:t>Designated Laboratory</a:t>
            </a:r>
          </a:p>
          <a:p>
            <a:r>
              <a:rPr lang="en-GB" altLang="en-US" sz="2400" dirty="0">
                <a:solidFill>
                  <a:srgbClr val="002060"/>
                </a:solidFill>
              </a:rPr>
              <a:t>Disinfection team</a:t>
            </a:r>
          </a:p>
          <a:p>
            <a:r>
              <a:rPr lang="fr-FR" altLang="en-US" sz="2400" dirty="0" err="1">
                <a:solidFill>
                  <a:srgbClr val="002060"/>
                </a:solidFill>
              </a:rPr>
              <a:t>Safe</a:t>
            </a:r>
            <a:r>
              <a:rPr lang="fr-FR" altLang="en-US" sz="2400" dirty="0">
                <a:solidFill>
                  <a:srgbClr val="002060"/>
                </a:solidFill>
              </a:rPr>
              <a:t> and </a:t>
            </a:r>
            <a:r>
              <a:rPr lang="fr-FR" altLang="en-US" sz="2400" dirty="0" err="1">
                <a:solidFill>
                  <a:srgbClr val="002060"/>
                </a:solidFill>
              </a:rPr>
              <a:t>dignified</a:t>
            </a:r>
            <a:r>
              <a:rPr lang="fr-FR" altLang="en-US" sz="2400" dirty="0">
                <a:solidFill>
                  <a:srgbClr val="002060"/>
                </a:solidFill>
              </a:rPr>
              <a:t> </a:t>
            </a:r>
            <a:r>
              <a:rPr lang="fr-FR" altLang="en-US" sz="2400" dirty="0" err="1">
                <a:solidFill>
                  <a:srgbClr val="002060"/>
                </a:solidFill>
              </a:rPr>
              <a:t>burial</a:t>
            </a:r>
            <a:r>
              <a:rPr lang="fr-FR" altLang="en-US" sz="2400" dirty="0">
                <a:solidFill>
                  <a:srgbClr val="002060"/>
                </a:solidFill>
              </a:rPr>
              <a:t> team</a:t>
            </a:r>
            <a:endParaRPr lang="en-GB" altLang="en-US" sz="2400" dirty="0">
              <a:solidFill>
                <a:srgbClr val="002060"/>
              </a:solidFill>
            </a:endParaRPr>
          </a:p>
          <a:p>
            <a:r>
              <a:rPr lang="en-GB" altLang="en-US" sz="2400" dirty="0">
                <a:solidFill>
                  <a:srgbClr val="002060"/>
                </a:solidFill>
              </a:rPr>
              <a:t>Other stakeholders</a:t>
            </a:r>
          </a:p>
        </p:txBody>
      </p:sp>
    </p:spTree>
    <p:extLst>
      <p:ext uri="{BB962C8B-B14F-4D97-AF65-F5344CB8AC3E}">
        <p14:creationId xmlns:p14="http://schemas.microsoft.com/office/powerpoint/2010/main" val="35723445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67544" y="116632"/>
            <a:ext cx="8229600" cy="1143000"/>
          </a:xfrm>
        </p:spPr>
        <p:txBody>
          <a:bodyPr/>
          <a:lstStyle/>
          <a:p>
            <a:r>
              <a:rPr lang="en-US" altLang="en-US" sz="3600" b="1" dirty="0">
                <a:solidFill>
                  <a:srgbClr val="002060"/>
                </a:solidFill>
                <a:cs typeface="Times New Roman" pitchFamily="18" charset="0"/>
              </a:rPr>
              <a:t>Key messages</a:t>
            </a:r>
          </a:p>
        </p:txBody>
      </p:sp>
      <p:sp>
        <p:nvSpPr>
          <p:cNvPr id="33795" name="Content Placeholder 2"/>
          <p:cNvSpPr>
            <a:spLocks noGrp="1"/>
          </p:cNvSpPr>
          <p:nvPr>
            <p:ph idx="4294967295"/>
          </p:nvPr>
        </p:nvSpPr>
        <p:spPr>
          <a:xfrm>
            <a:off x="131093" y="1285424"/>
            <a:ext cx="8902502" cy="4525963"/>
          </a:xfrm>
        </p:spPr>
        <p:txBody>
          <a:bodyPr/>
          <a:lstStyle/>
          <a:p>
            <a:pPr marL="514350" indent="-514350">
              <a:buFont typeface="+mj-lt"/>
              <a:buAutoNum type="arabicPeriod"/>
            </a:pPr>
            <a:r>
              <a:rPr lang="en-ZA" altLang="en-US" sz="2800" dirty="0">
                <a:solidFill>
                  <a:srgbClr val="002060"/>
                </a:solidFill>
              </a:rPr>
              <a:t>The RRT is essential for a comprehensive response to an alert case and should be ready 24/7.</a:t>
            </a:r>
          </a:p>
          <a:p>
            <a:pPr marL="514350" indent="-514350">
              <a:buFont typeface="+mj-lt"/>
              <a:buAutoNum type="arabicPeriod"/>
            </a:pPr>
            <a:r>
              <a:rPr lang="en-US" altLang="en-US" sz="2800" dirty="0">
                <a:solidFill>
                  <a:srgbClr val="002060"/>
                </a:solidFill>
              </a:rPr>
              <a:t>To be effective, the RRT should be trained, equipped and supported </a:t>
            </a:r>
            <a:r>
              <a:rPr lang="en-ZA" altLang="en-US" sz="2800" dirty="0">
                <a:solidFill>
                  <a:srgbClr val="002060"/>
                </a:solidFill>
              </a:rPr>
              <a:t>under the EOC or an equivalent structure.</a:t>
            </a:r>
          </a:p>
          <a:p>
            <a:pPr marL="514350" indent="-514350">
              <a:buFont typeface="+mj-lt"/>
              <a:buAutoNum type="arabicPeriod"/>
            </a:pPr>
            <a:r>
              <a:rPr lang="en-ZA" altLang="en-US" sz="2800" dirty="0">
                <a:solidFill>
                  <a:srgbClr val="002060"/>
                </a:solidFill>
              </a:rPr>
              <a:t>The RRT is multifunctional, RRT members have complementary roles.</a:t>
            </a:r>
          </a:p>
          <a:p>
            <a:pPr marL="514350" indent="-514350">
              <a:buFont typeface="+mj-lt"/>
              <a:buAutoNum type="arabicPeriod"/>
            </a:pPr>
            <a:r>
              <a:rPr lang="en-US" altLang="en-US" sz="2800" dirty="0">
                <a:solidFill>
                  <a:srgbClr val="002060"/>
                </a:solidFill>
              </a:rPr>
              <a:t>The RRT should respond within 24 hours of a first reported suspected case.</a:t>
            </a:r>
          </a:p>
          <a:p>
            <a:pPr marL="514350" indent="-514350">
              <a:buFont typeface="+mj-lt"/>
              <a:buAutoNum type="arabicPeriod"/>
            </a:pPr>
            <a:endParaRPr lang="en-US" altLang="en-US" sz="2800" dirty="0"/>
          </a:p>
          <a:p>
            <a:pPr marL="514350" indent="-514350">
              <a:buFont typeface="+mj-lt"/>
              <a:buAutoNum type="arabicPeriod"/>
            </a:pPr>
            <a:endParaRPr lang="en-ZA" altLang="en-US" sz="2800" dirty="0"/>
          </a:p>
        </p:txBody>
      </p:sp>
    </p:spTree>
    <p:extLst>
      <p:ext uri="{BB962C8B-B14F-4D97-AF65-F5344CB8AC3E}">
        <p14:creationId xmlns:p14="http://schemas.microsoft.com/office/powerpoint/2010/main" val="6542083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318AD-47C0-4E48-BF81-8A039C1C1D7F}"/>
              </a:ext>
            </a:extLst>
          </p:cNvPr>
          <p:cNvSpPr>
            <a:spLocks noGrp="1"/>
          </p:cNvSpPr>
          <p:nvPr>
            <p:ph type="title"/>
          </p:nvPr>
        </p:nvSpPr>
        <p:spPr/>
        <p:txBody>
          <a:bodyPr/>
          <a:lstStyle/>
          <a:p>
            <a:r>
              <a:rPr lang="fr-FR" sz="3600" b="1" dirty="0" err="1">
                <a:solidFill>
                  <a:srgbClr val="002060"/>
                </a:solidFill>
              </a:rPr>
              <a:t>References</a:t>
            </a:r>
            <a:endParaRPr lang="en-US" sz="3600" b="1" dirty="0">
              <a:solidFill>
                <a:srgbClr val="002060"/>
              </a:solidFill>
            </a:endParaRPr>
          </a:p>
        </p:txBody>
      </p:sp>
      <p:sp>
        <p:nvSpPr>
          <p:cNvPr id="3" name="Content Placeholder 2">
            <a:extLst>
              <a:ext uri="{FF2B5EF4-FFF2-40B4-BE49-F238E27FC236}">
                <a16:creationId xmlns:a16="http://schemas.microsoft.com/office/drawing/2014/main" id="{AE2F5433-4591-44AA-BF2F-6D02A646F78B}"/>
              </a:ext>
            </a:extLst>
          </p:cNvPr>
          <p:cNvSpPr>
            <a:spLocks noGrp="1"/>
          </p:cNvSpPr>
          <p:nvPr>
            <p:ph idx="1"/>
          </p:nvPr>
        </p:nvSpPr>
        <p:spPr/>
        <p:txBody>
          <a:bodyPr/>
          <a:lstStyle/>
          <a:p>
            <a:pPr marL="0" indent="0">
              <a:buNone/>
            </a:pPr>
            <a:r>
              <a:rPr lang="en-US" sz="2400" dirty="0"/>
              <a:t>Emergency Response Framework, 2</a:t>
            </a:r>
            <a:r>
              <a:rPr lang="en-US" sz="2400" baseline="30000" dirty="0"/>
              <a:t>nd</a:t>
            </a:r>
            <a:r>
              <a:rPr lang="en-US" sz="2400" dirty="0"/>
              <a:t> edition, WHO 2017</a:t>
            </a:r>
          </a:p>
          <a:p>
            <a:pPr marL="0" indent="0">
              <a:buNone/>
            </a:pPr>
            <a:r>
              <a:rPr lang="es-AR" sz="2400" u="sng" dirty="0">
                <a:hlinkClick r:id="rId2"/>
              </a:rPr>
              <a:t>http://apps.who.int/iris/bitstream/10665/258604/1/9789241512299-eng.pdf?ua=1</a:t>
            </a:r>
            <a:r>
              <a:rPr lang="en-US" sz="2400" dirty="0"/>
              <a:t> </a:t>
            </a:r>
          </a:p>
          <a:p>
            <a:pPr marL="0" indent="0">
              <a:buNone/>
            </a:pPr>
            <a:endParaRPr lang="en-US" sz="2400" dirty="0"/>
          </a:p>
          <a:p>
            <a:pPr marL="0" indent="0">
              <a:buNone/>
            </a:pPr>
            <a:r>
              <a:rPr lang="en-US" sz="2400" dirty="0"/>
              <a:t>Integrated Disease Surveillance and Response  Technical Guidelines, WHO 2010</a:t>
            </a:r>
          </a:p>
          <a:p>
            <a:pPr marL="0" indent="0">
              <a:buNone/>
            </a:pPr>
            <a:r>
              <a:rPr lang="fr-FR" sz="2400" dirty="0">
                <a:hlinkClick r:id="rId3"/>
              </a:rPr>
              <a:t>http://www.afro.who.int/publications/technical-guidelines-integrated-disease-surveillance-and-response-african-region-0</a:t>
            </a:r>
            <a:r>
              <a:rPr lang="fr-FR" sz="2400" dirty="0"/>
              <a:t> </a:t>
            </a:r>
          </a:p>
        </p:txBody>
      </p:sp>
    </p:spTree>
    <p:extLst>
      <p:ext uri="{BB962C8B-B14F-4D97-AF65-F5344CB8AC3E}">
        <p14:creationId xmlns:p14="http://schemas.microsoft.com/office/powerpoint/2010/main" val="840927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fr-FR" altLang="en-US" sz="3600" b="1" dirty="0">
                <a:solidFill>
                  <a:srgbClr val="002060"/>
                </a:solidFill>
              </a:rPr>
              <a:t>Learning objectives</a:t>
            </a:r>
            <a:endParaRPr lang="en-GB" altLang="en-US" sz="3600" b="1" dirty="0">
              <a:solidFill>
                <a:srgbClr val="002060"/>
              </a:solidFill>
            </a:endParaRPr>
          </a:p>
        </p:txBody>
      </p:sp>
      <p:sp>
        <p:nvSpPr>
          <p:cNvPr id="4099" name="Content Placeholder 2"/>
          <p:cNvSpPr>
            <a:spLocks noGrp="1"/>
          </p:cNvSpPr>
          <p:nvPr>
            <p:ph idx="4294967295"/>
          </p:nvPr>
        </p:nvSpPr>
        <p:spPr>
          <a:xfrm>
            <a:off x="395536" y="1484784"/>
            <a:ext cx="8229600" cy="4032250"/>
          </a:xfrm>
        </p:spPr>
        <p:txBody>
          <a:bodyPr/>
          <a:lstStyle/>
          <a:p>
            <a:pPr marL="0" indent="0">
              <a:buFontTx/>
              <a:buNone/>
              <a:defRPr/>
            </a:pPr>
            <a:r>
              <a:rPr lang="en-US" altLang="en-US" sz="2400" dirty="0">
                <a:solidFill>
                  <a:srgbClr val="002060"/>
                </a:solidFill>
              </a:rPr>
              <a:t>At the end of this session you should be able to:</a:t>
            </a:r>
          </a:p>
          <a:p>
            <a:pPr>
              <a:defRPr/>
            </a:pPr>
            <a:endParaRPr lang="en-US" altLang="en-US" sz="2400" dirty="0">
              <a:solidFill>
                <a:srgbClr val="002060"/>
              </a:solidFill>
            </a:endParaRPr>
          </a:p>
          <a:p>
            <a:pPr>
              <a:defRPr/>
            </a:pPr>
            <a:r>
              <a:rPr lang="en-US" altLang="en-US" sz="2400" dirty="0">
                <a:solidFill>
                  <a:srgbClr val="002060"/>
                </a:solidFill>
              </a:rPr>
              <a:t>Explain what is a RRT, its characteristics, key activities and rationale.</a:t>
            </a:r>
          </a:p>
          <a:p>
            <a:pPr>
              <a:defRPr/>
            </a:pPr>
            <a:endParaRPr lang="en-US" altLang="en-US" sz="2400" dirty="0">
              <a:solidFill>
                <a:srgbClr val="002060"/>
              </a:solidFill>
            </a:endParaRPr>
          </a:p>
          <a:p>
            <a:pPr>
              <a:defRPr/>
            </a:pPr>
            <a:r>
              <a:rPr lang="en-US" altLang="en-US" sz="2400" dirty="0">
                <a:solidFill>
                  <a:srgbClr val="002060"/>
                </a:solidFill>
              </a:rPr>
              <a:t>Describe the composition of a RRT and the potential terms of reference of each RRT member.</a:t>
            </a:r>
          </a:p>
          <a:p>
            <a:pPr>
              <a:defRPr/>
            </a:pPr>
            <a:endParaRPr lang="en-US" altLang="en-US" sz="2400" dirty="0">
              <a:solidFill>
                <a:srgbClr val="002060"/>
              </a:solidFill>
            </a:endParaRPr>
          </a:p>
          <a:p>
            <a:pPr>
              <a:defRPr/>
            </a:pPr>
            <a:r>
              <a:rPr lang="en-US" altLang="en-US" sz="2400" dirty="0">
                <a:solidFill>
                  <a:srgbClr val="002060"/>
                </a:solidFill>
              </a:rPr>
              <a:t>List the key partners for the RRT during its intervention.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2130425"/>
            <a:ext cx="8496944" cy="1470025"/>
          </a:xfrm>
        </p:spPr>
        <p:txBody>
          <a:bodyPr/>
          <a:lstStyle/>
          <a:p>
            <a:pPr algn="l"/>
            <a:r>
              <a:rPr lang="en-US" sz="3600" b="1" dirty="0">
                <a:solidFill>
                  <a:srgbClr val="002060"/>
                </a:solidFill>
              </a:rPr>
              <a:t>5. Examples of RRT roles and tasks</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0645142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ltLang="en-US" sz="3600" b="1" dirty="0">
                <a:solidFill>
                  <a:schemeClr val="accent6">
                    <a:lumMod val="75000"/>
                  </a:schemeClr>
                </a:solidFill>
                <a:cs typeface="Times New Roman" pitchFamily="18" charset="0"/>
              </a:rPr>
              <a:t>Team leader</a:t>
            </a:r>
          </a:p>
        </p:txBody>
      </p:sp>
      <p:sp>
        <p:nvSpPr>
          <p:cNvPr id="21507" name="Content Placeholder 2"/>
          <p:cNvSpPr>
            <a:spLocks noGrp="1"/>
          </p:cNvSpPr>
          <p:nvPr>
            <p:ph idx="4294967295"/>
          </p:nvPr>
        </p:nvSpPr>
        <p:spPr>
          <a:xfrm>
            <a:off x="467544" y="1484784"/>
            <a:ext cx="8135938" cy="4752528"/>
          </a:xfrm>
        </p:spPr>
        <p:txBody>
          <a:bodyPr/>
          <a:lstStyle/>
          <a:p>
            <a:r>
              <a:rPr lang="en-US" sz="2800" dirty="0">
                <a:solidFill>
                  <a:srgbClr val="002060"/>
                </a:solidFill>
              </a:rPr>
              <a:t>Reports back to relevant national authorities (at </a:t>
            </a:r>
            <a:r>
              <a:rPr lang="en-ZA" altLang="en-US" sz="2800" dirty="0">
                <a:solidFill>
                  <a:srgbClr val="002060"/>
                </a:solidFill>
              </a:rPr>
              <a:t>EOC or equivalent)</a:t>
            </a:r>
            <a:endParaRPr lang="en-US" sz="2800" dirty="0">
              <a:solidFill>
                <a:srgbClr val="002060"/>
              </a:solidFill>
            </a:endParaRPr>
          </a:p>
          <a:p>
            <a:r>
              <a:rPr lang="en-US" sz="2800" dirty="0">
                <a:solidFill>
                  <a:srgbClr val="002060"/>
                </a:solidFill>
              </a:rPr>
              <a:t>Ensures a coordinated response among team members</a:t>
            </a:r>
          </a:p>
          <a:p>
            <a:r>
              <a:rPr lang="en-US" sz="2800" dirty="0">
                <a:solidFill>
                  <a:srgbClr val="002060"/>
                </a:solidFill>
              </a:rPr>
              <a:t>Collects information from all team members daily re: data, activities, challenges…</a:t>
            </a:r>
          </a:p>
          <a:p>
            <a:r>
              <a:rPr lang="en-US" altLang="en-US" sz="2800" dirty="0">
                <a:solidFill>
                  <a:srgbClr val="002060"/>
                </a:solidFill>
              </a:rPr>
              <a:t>Can play dual roles if RRT is small (e.g. can fill the epidemiologist role on the team)</a:t>
            </a:r>
            <a:endParaRPr lang="en-GB" altLang="en-US" sz="2800" dirty="0">
              <a:solidFill>
                <a:srgbClr val="002060"/>
              </a:solidFill>
            </a:endParaRPr>
          </a:p>
        </p:txBody>
      </p:sp>
    </p:spTree>
    <p:extLst>
      <p:ext uri="{BB962C8B-B14F-4D97-AF65-F5344CB8AC3E}">
        <p14:creationId xmlns:p14="http://schemas.microsoft.com/office/powerpoint/2010/main" val="17820480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Content Placeholder 2"/>
          <p:cNvSpPr>
            <a:spLocks noGrp="1"/>
          </p:cNvSpPr>
          <p:nvPr>
            <p:ph idx="4294967295"/>
          </p:nvPr>
        </p:nvSpPr>
        <p:spPr>
          <a:xfrm>
            <a:off x="467544" y="1484784"/>
            <a:ext cx="8135938" cy="4752528"/>
          </a:xfrm>
        </p:spPr>
        <p:txBody>
          <a:bodyPr/>
          <a:lstStyle/>
          <a:p>
            <a:r>
              <a:rPr lang="en-US" altLang="en-US" sz="2000" dirty="0">
                <a:solidFill>
                  <a:srgbClr val="002060"/>
                </a:solidFill>
              </a:rPr>
              <a:t>Responsible for surveillance and epidemiological investigation (analysis by person, place and time).</a:t>
            </a:r>
          </a:p>
          <a:p>
            <a:r>
              <a:rPr lang="en-US" altLang="en-US" sz="2000" dirty="0">
                <a:solidFill>
                  <a:srgbClr val="002060"/>
                </a:solidFill>
              </a:rPr>
              <a:t>Updates and shares surveillance data with the team and with coordination units at local, sub-national and national levels.</a:t>
            </a:r>
          </a:p>
          <a:p>
            <a:r>
              <a:rPr lang="en-US" altLang="en-US" sz="2000" dirty="0">
                <a:solidFill>
                  <a:srgbClr val="002060"/>
                </a:solidFill>
              </a:rPr>
              <a:t>Actively seeks information on other cases and ensures contact monitoring.</a:t>
            </a:r>
          </a:p>
          <a:p>
            <a:r>
              <a:rPr lang="en-US" altLang="en-US" sz="2000" dirty="0">
                <a:solidFill>
                  <a:srgbClr val="002060"/>
                </a:solidFill>
              </a:rPr>
              <a:t>Identifies potential modes of exposure to community transmission.</a:t>
            </a:r>
          </a:p>
          <a:p>
            <a:r>
              <a:rPr lang="en-US" altLang="en-US" sz="2000" dirty="0">
                <a:solidFill>
                  <a:srgbClr val="002060"/>
                </a:solidFill>
              </a:rPr>
              <a:t>Develops strategies to determine the etiology of the disease.</a:t>
            </a:r>
          </a:p>
          <a:p>
            <a:r>
              <a:rPr lang="en-US" altLang="en-US" sz="2000" dirty="0">
                <a:solidFill>
                  <a:srgbClr val="002060"/>
                </a:solidFill>
              </a:rPr>
              <a:t>Sets-up mechanisms to stop the exposure.</a:t>
            </a:r>
          </a:p>
          <a:p>
            <a:r>
              <a:rPr lang="en-US" altLang="en-US" sz="2000" dirty="0">
                <a:solidFill>
                  <a:srgbClr val="002060"/>
                </a:solidFill>
              </a:rPr>
              <a:t>Provides case definitions to health workers.</a:t>
            </a:r>
          </a:p>
          <a:p>
            <a:r>
              <a:rPr lang="en-US" altLang="en-US" sz="2000" dirty="0">
                <a:solidFill>
                  <a:srgbClr val="002060"/>
                </a:solidFill>
              </a:rPr>
              <a:t>Takes patient history in order to identify other cases.</a:t>
            </a:r>
          </a:p>
          <a:p>
            <a:r>
              <a:rPr lang="en-US" altLang="en-US" sz="2000" dirty="0">
                <a:solidFill>
                  <a:srgbClr val="002060"/>
                </a:solidFill>
              </a:rPr>
              <a:t>Supervises data management.</a:t>
            </a:r>
          </a:p>
          <a:p>
            <a:endParaRPr lang="en-GB" altLang="en-US" sz="2400" dirty="0"/>
          </a:p>
        </p:txBody>
      </p:sp>
      <p:sp>
        <p:nvSpPr>
          <p:cNvPr id="7" name="Title 1">
            <a:extLst>
              <a:ext uri="{FF2B5EF4-FFF2-40B4-BE49-F238E27FC236}">
                <a16:creationId xmlns:a16="http://schemas.microsoft.com/office/drawing/2014/main" id="{BDE22389-2D95-46C7-9940-5A47A5D71C0D}"/>
              </a:ext>
            </a:extLst>
          </p:cNvPr>
          <p:cNvSpPr>
            <a:spLocks noGrp="1"/>
          </p:cNvSpPr>
          <p:nvPr>
            <p:ph type="title"/>
          </p:nvPr>
        </p:nvSpPr>
        <p:spPr/>
        <p:txBody>
          <a:bodyPr/>
          <a:lstStyle/>
          <a:p>
            <a:r>
              <a:rPr lang="en-US" altLang="en-US" sz="3600" b="1" dirty="0">
                <a:solidFill>
                  <a:schemeClr val="accent6">
                    <a:lumMod val="75000"/>
                  </a:schemeClr>
                </a:solidFill>
                <a:cs typeface="Times New Roman" pitchFamily="18" charset="0"/>
              </a:rPr>
              <a:t>Epidemiologist</a:t>
            </a:r>
          </a:p>
        </p:txBody>
      </p:sp>
    </p:spTree>
    <p:extLst>
      <p:ext uri="{BB962C8B-B14F-4D97-AF65-F5344CB8AC3E}">
        <p14:creationId xmlns:p14="http://schemas.microsoft.com/office/powerpoint/2010/main" val="40222446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Content Placeholder 2"/>
          <p:cNvSpPr>
            <a:spLocks noGrp="1"/>
          </p:cNvSpPr>
          <p:nvPr>
            <p:ph idx="4294967295"/>
          </p:nvPr>
        </p:nvSpPr>
        <p:spPr>
          <a:xfrm>
            <a:off x="323528" y="1453034"/>
            <a:ext cx="8135938" cy="4640262"/>
          </a:xfrm>
        </p:spPr>
        <p:txBody>
          <a:bodyPr/>
          <a:lstStyle/>
          <a:p>
            <a:pPr>
              <a:buFont typeface="Arial" panose="020B0604020202020204" pitchFamily="34" charset="0"/>
              <a:buChar char="•"/>
            </a:pPr>
            <a:r>
              <a:rPr lang="en-US" altLang="en-US" sz="2000" dirty="0">
                <a:solidFill>
                  <a:srgbClr val="002060"/>
                </a:solidFill>
              </a:rPr>
              <a:t>Provides direct support to case management in health care centers and in the community.</a:t>
            </a:r>
          </a:p>
          <a:p>
            <a:pPr>
              <a:buFont typeface="Arial" panose="020B0604020202020204" pitchFamily="34" charset="0"/>
              <a:buChar char="•"/>
            </a:pPr>
            <a:r>
              <a:rPr lang="en-US" altLang="en-US" sz="2000" dirty="0">
                <a:solidFill>
                  <a:srgbClr val="002060"/>
                </a:solidFill>
              </a:rPr>
              <a:t>Provides advice and recommendations on clinical management.</a:t>
            </a:r>
          </a:p>
          <a:p>
            <a:pPr>
              <a:buFont typeface="Arial" panose="020B0604020202020204" pitchFamily="34" charset="0"/>
              <a:buChar char="•"/>
            </a:pPr>
            <a:r>
              <a:rPr lang="en-US" altLang="en-US" sz="2000" dirty="0">
                <a:solidFill>
                  <a:srgbClr val="002060"/>
                </a:solidFill>
              </a:rPr>
              <a:t>Fills-in the investigation form with clinical signs of cases.</a:t>
            </a:r>
          </a:p>
          <a:p>
            <a:pPr>
              <a:buFont typeface="Arial" panose="020B0604020202020204" pitchFamily="34" charset="0"/>
              <a:buChar char="•"/>
            </a:pPr>
            <a:r>
              <a:rPr lang="en-US" altLang="en-US" sz="2000" dirty="0">
                <a:solidFill>
                  <a:srgbClr val="002060"/>
                </a:solidFill>
              </a:rPr>
              <a:t>Supports the assessment of IPC in health care centers and puts in place IPC measures.</a:t>
            </a:r>
          </a:p>
          <a:p>
            <a:pPr>
              <a:buFont typeface="Arial" panose="020B0604020202020204" pitchFamily="34" charset="0"/>
              <a:buChar char="•"/>
            </a:pPr>
            <a:r>
              <a:rPr lang="en-US" altLang="en-US" sz="2000" dirty="0">
                <a:solidFill>
                  <a:srgbClr val="002060"/>
                </a:solidFill>
              </a:rPr>
              <a:t>Collects information on patient treatment and follow-up to improve the clinical response.</a:t>
            </a:r>
          </a:p>
          <a:p>
            <a:pPr>
              <a:buFont typeface="Arial" panose="020B0604020202020204" pitchFamily="34" charset="0"/>
              <a:buChar char="•"/>
            </a:pPr>
            <a:r>
              <a:rPr lang="en-US" altLang="en-US" sz="2000" dirty="0">
                <a:solidFill>
                  <a:srgbClr val="002060"/>
                </a:solidFill>
              </a:rPr>
              <a:t>Decides with Epidemiologist if case is suspected or probable, based on case definitions. </a:t>
            </a:r>
          </a:p>
          <a:p>
            <a:pPr>
              <a:buFont typeface="Arial" panose="020B0604020202020204" pitchFamily="34" charset="0"/>
              <a:buChar char="•"/>
            </a:pPr>
            <a:r>
              <a:rPr lang="en-US" altLang="en-US" sz="2000" dirty="0">
                <a:solidFill>
                  <a:srgbClr val="002060"/>
                </a:solidFill>
              </a:rPr>
              <a:t>Informs the patient/family/caregivers of laboratory findings and their interpretation, and about the next steps.</a:t>
            </a:r>
          </a:p>
        </p:txBody>
      </p:sp>
      <p:sp>
        <p:nvSpPr>
          <p:cNvPr id="6" name="Title 1">
            <a:extLst>
              <a:ext uri="{FF2B5EF4-FFF2-40B4-BE49-F238E27FC236}">
                <a16:creationId xmlns:a16="http://schemas.microsoft.com/office/drawing/2014/main" id="{CF52E384-C167-46F3-9795-DEDCBAC92450}"/>
              </a:ext>
            </a:extLst>
          </p:cNvPr>
          <p:cNvSpPr>
            <a:spLocks noGrp="1"/>
          </p:cNvSpPr>
          <p:nvPr>
            <p:ph type="title"/>
          </p:nvPr>
        </p:nvSpPr>
        <p:spPr/>
        <p:txBody>
          <a:bodyPr/>
          <a:lstStyle/>
          <a:p>
            <a:r>
              <a:rPr lang="en-US" altLang="en-US" sz="3600" b="1" dirty="0">
                <a:solidFill>
                  <a:schemeClr val="accent6">
                    <a:lumMod val="75000"/>
                  </a:schemeClr>
                </a:solidFill>
                <a:cs typeface="Times New Roman" pitchFamily="18" charset="0"/>
              </a:rPr>
              <a:t>Case/Clinical Management</a:t>
            </a:r>
          </a:p>
        </p:txBody>
      </p:sp>
    </p:spTree>
    <p:extLst>
      <p:ext uri="{BB962C8B-B14F-4D97-AF65-F5344CB8AC3E}">
        <p14:creationId xmlns:p14="http://schemas.microsoft.com/office/powerpoint/2010/main" val="31091990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4294967295"/>
          </p:nvPr>
        </p:nvSpPr>
        <p:spPr>
          <a:xfrm>
            <a:off x="251520" y="1628800"/>
            <a:ext cx="8135938" cy="4824536"/>
          </a:xfrm>
        </p:spPr>
        <p:txBody>
          <a:bodyPr/>
          <a:lstStyle/>
          <a:p>
            <a:r>
              <a:rPr lang="en-US" altLang="en-US" sz="1800" dirty="0">
                <a:solidFill>
                  <a:srgbClr val="002060"/>
                </a:solidFill>
              </a:rPr>
              <a:t>Provides technical advice to set-up an operational system to ensure the safe and appropriate collection, package and transportation of blood samples from affected areas to the reference laboratory.</a:t>
            </a:r>
          </a:p>
          <a:p>
            <a:r>
              <a:rPr lang="en-US" altLang="en-US" sz="1800" dirty="0">
                <a:solidFill>
                  <a:srgbClr val="002060"/>
                </a:solidFill>
              </a:rPr>
              <a:t>Ensures specimen referral system and procedures are in place and shared with all national and subnational levels.</a:t>
            </a:r>
          </a:p>
          <a:p>
            <a:r>
              <a:rPr lang="en-US" altLang="en-US" sz="1800" dirty="0">
                <a:solidFill>
                  <a:srgbClr val="002060"/>
                </a:solidFill>
              </a:rPr>
              <a:t>Sets-up systems to maintain an efficient collaboration between epidemiologists, health care centers and laboratories.</a:t>
            </a:r>
          </a:p>
          <a:p>
            <a:r>
              <a:rPr lang="en-US" altLang="en-US" sz="1800" dirty="0">
                <a:solidFill>
                  <a:srgbClr val="002060"/>
                </a:solidFill>
              </a:rPr>
              <a:t>Responsible for laboratory protocols and IPC standards implementation and adherence, including quality control.</a:t>
            </a:r>
          </a:p>
          <a:p>
            <a:r>
              <a:rPr lang="en-US" altLang="en-US" sz="1800" dirty="0">
                <a:solidFill>
                  <a:srgbClr val="002060"/>
                </a:solidFill>
              </a:rPr>
              <a:t>When necessary, responsible for blood specimen safe triple packaging, and transport to the designated laboratory.</a:t>
            </a:r>
          </a:p>
          <a:p>
            <a:r>
              <a:rPr lang="en-US" altLang="en-US" sz="1800" dirty="0">
                <a:solidFill>
                  <a:srgbClr val="002060"/>
                </a:solidFill>
              </a:rPr>
              <a:t>Ensures all laboratory personnel are trained on safe triple packaging, and IPC procedures in handling blood specimens.</a:t>
            </a:r>
            <a:endParaRPr lang="en-GB" altLang="en-US" sz="1800" dirty="0">
              <a:solidFill>
                <a:srgbClr val="002060"/>
              </a:solidFill>
            </a:endParaRPr>
          </a:p>
        </p:txBody>
      </p:sp>
      <p:sp>
        <p:nvSpPr>
          <p:cNvPr id="6" name="Title 1">
            <a:extLst>
              <a:ext uri="{FF2B5EF4-FFF2-40B4-BE49-F238E27FC236}">
                <a16:creationId xmlns:a16="http://schemas.microsoft.com/office/drawing/2014/main" id="{54C28B18-F5D4-4080-9CC6-BBFADEE4C2CB}"/>
              </a:ext>
            </a:extLst>
          </p:cNvPr>
          <p:cNvSpPr txBox="1">
            <a:spLocks/>
          </p:cNvSpPr>
          <p:nvPr/>
        </p:nvSpPr>
        <p:spPr bwMode="auto">
          <a:xfrm>
            <a:off x="395536" y="26064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chemeClr val="accent6">
                    <a:lumMod val="75000"/>
                  </a:schemeClr>
                </a:solidFill>
                <a:cs typeface="Times New Roman" pitchFamily="18" charset="0"/>
              </a:rPr>
              <a:t>Laboratorian</a:t>
            </a:r>
          </a:p>
        </p:txBody>
      </p:sp>
    </p:spTree>
    <p:extLst>
      <p:ext uri="{BB962C8B-B14F-4D97-AF65-F5344CB8AC3E}">
        <p14:creationId xmlns:p14="http://schemas.microsoft.com/office/powerpoint/2010/main" val="39787394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Content Placeholder 2"/>
          <p:cNvSpPr>
            <a:spLocks noGrp="1"/>
          </p:cNvSpPr>
          <p:nvPr>
            <p:ph idx="4294967295"/>
          </p:nvPr>
        </p:nvSpPr>
        <p:spPr>
          <a:xfrm>
            <a:off x="467544" y="1725591"/>
            <a:ext cx="8229600" cy="5544344"/>
          </a:xfrm>
        </p:spPr>
        <p:txBody>
          <a:bodyPr/>
          <a:lstStyle/>
          <a:p>
            <a:r>
              <a:rPr lang="en-US" altLang="en-US" sz="2000" dirty="0">
                <a:solidFill>
                  <a:srgbClr val="002060"/>
                </a:solidFill>
              </a:rPr>
              <a:t>Undertakes rapid assessments to understand the perceptions, knowledge, believes, practices in communities and at health care centers in affected areas.</a:t>
            </a:r>
          </a:p>
          <a:p>
            <a:r>
              <a:rPr lang="en-US" altLang="en-US" sz="2000" dirty="0">
                <a:solidFill>
                  <a:srgbClr val="002060"/>
                </a:solidFill>
              </a:rPr>
              <a:t>Identify the socio-cultural and organizational factors that can affect/stimulate the adoption of control measures.</a:t>
            </a:r>
          </a:p>
          <a:p>
            <a:r>
              <a:rPr lang="en-US" altLang="en-US" sz="2000" dirty="0">
                <a:solidFill>
                  <a:srgbClr val="002060"/>
                </a:solidFill>
              </a:rPr>
              <a:t>Supports media and public communication and engagement.</a:t>
            </a:r>
          </a:p>
          <a:p>
            <a:r>
              <a:rPr lang="en-US" altLang="en-US" sz="2000" dirty="0">
                <a:solidFill>
                  <a:srgbClr val="002060"/>
                </a:solidFill>
              </a:rPr>
              <a:t>Ensures the availability of communication materials and tools; </a:t>
            </a:r>
            <a:r>
              <a:rPr lang="en-US" altLang="en-US" sz="2000" strike="sngStrike" dirty="0">
                <a:solidFill>
                  <a:srgbClr val="002060"/>
                </a:solidFill>
              </a:rPr>
              <a:t>he </a:t>
            </a:r>
            <a:r>
              <a:rPr lang="en-US" altLang="en-US" sz="2000" dirty="0">
                <a:solidFill>
                  <a:srgbClr val="002060"/>
                </a:solidFill>
              </a:rPr>
              <a:t>identifies the appropriate language and format at all levels.</a:t>
            </a:r>
          </a:p>
          <a:p>
            <a:r>
              <a:rPr lang="en-US" altLang="en-US" sz="2000" dirty="0">
                <a:solidFill>
                  <a:srgbClr val="002060"/>
                </a:solidFill>
              </a:rPr>
              <a:t>Makes recommendations to set-up an appropriate communication strategy.</a:t>
            </a:r>
          </a:p>
          <a:p>
            <a:r>
              <a:rPr lang="en-US" altLang="en-US" sz="2000" dirty="0">
                <a:solidFill>
                  <a:srgbClr val="002060"/>
                </a:solidFill>
              </a:rPr>
              <a:t>Develops mobilization strategies that support the adoption of IPC measures.</a:t>
            </a:r>
          </a:p>
          <a:p>
            <a:r>
              <a:rPr lang="en-US" altLang="en-US" sz="2000" dirty="0">
                <a:solidFill>
                  <a:srgbClr val="002060"/>
                </a:solidFill>
              </a:rPr>
              <a:t>Introduces the team and explains the objectives of the visit.</a:t>
            </a:r>
          </a:p>
        </p:txBody>
      </p:sp>
      <p:sp>
        <p:nvSpPr>
          <p:cNvPr id="6" name="Title 1">
            <a:extLst>
              <a:ext uri="{FF2B5EF4-FFF2-40B4-BE49-F238E27FC236}">
                <a16:creationId xmlns:a16="http://schemas.microsoft.com/office/drawing/2014/main" id="{02C6E084-B92C-48EE-99F2-DBEDFDA74AFB}"/>
              </a:ext>
            </a:extLst>
          </p:cNvPr>
          <p:cNvSpPr txBox="1">
            <a:spLocks/>
          </p:cNvSpPr>
          <p:nvPr/>
        </p:nvSpPr>
        <p:spPr bwMode="auto">
          <a:xfrm>
            <a:off x="10344" y="42861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chemeClr val="accent6">
                    <a:lumMod val="75000"/>
                  </a:schemeClr>
                </a:solidFill>
                <a:cs typeface="Times New Roman" pitchFamily="18" charset="0"/>
              </a:rPr>
              <a:t>Communications/Social mobilization expert</a:t>
            </a:r>
          </a:p>
        </p:txBody>
      </p:sp>
    </p:spTree>
    <p:extLst>
      <p:ext uri="{BB962C8B-B14F-4D97-AF65-F5344CB8AC3E}">
        <p14:creationId xmlns:p14="http://schemas.microsoft.com/office/powerpoint/2010/main" val="1121495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Content Placeholder 2"/>
          <p:cNvSpPr>
            <a:spLocks noGrp="1"/>
          </p:cNvSpPr>
          <p:nvPr>
            <p:ph idx="4294967295"/>
          </p:nvPr>
        </p:nvSpPr>
        <p:spPr>
          <a:xfrm>
            <a:off x="0" y="1596156"/>
            <a:ext cx="9036496" cy="4929188"/>
          </a:xfrm>
        </p:spPr>
        <p:txBody>
          <a:bodyPr/>
          <a:lstStyle/>
          <a:p>
            <a:pPr lvl="1">
              <a:buFont typeface="Arial" panose="020B0604020202020204" pitchFamily="34" charset="0"/>
              <a:buChar char="•"/>
            </a:pPr>
            <a:r>
              <a:rPr lang="en-US" altLang="en-US" sz="2000" dirty="0">
                <a:solidFill>
                  <a:srgbClr val="002060"/>
                </a:solidFill>
              </a:rPr>
              <a:t>Responsible for the transport of teams, materials and specimens.</a:t>
            </a:r>
          </a:p>
          <a:p>
            <a:pPr lvl="1">
              <a:buFont typeface="Arial" panose="020B0604020202020204" pitchFamily="34" charset="0"/>
              <a:buChar char="•"/>
            </a:pPr>
            <a:r>
              <a:rPr lang="en-US" altLang="en-US" sz="2000" dirty="0">
                <a:solidFill>
                  <a:srgbClr val="002060"/>
                </a:solidFill>
              </a:rPr>
              <a:t>Ensures the availability and maintenance of essential material, such as medicines, vaccines and Personal Protective Equipment to be used during the investigation or the response. </a:t>
            </a:r>
          </a:p>
          <a:p>
            <a:pPr lvl="1">
              <a:buFont typeface="Arial" panose="020B0604020202020204" pitchFamily="34" charset="0"/>
              <a:buChar char="•"/>
            </a:pPr>
            <a:r>
              <a:rPr lang="en-US" altLang="en-US" sz="2000" dirty="0">
                <a:solidFill>
                  <a:srgbClr val="002060"/>
                </a:solidFill>
              </a:rPr>
              <a:t>Maps out locations of equipment and supplies for the response with capacities for storage, warehousing including maintaining inventory.</a:t>
            </a:r>
          </a:p>
          <a:p>
            <a:pPr lvl="1">
              <a:buFont typeface="Arial" panose="020B0604020202020204" pitchFamily="34" charset="0"/>
              <a:buChar char="•"/>
            </a:pPr>
            <a:r>
              <a:rPr lang="en-US" altLang="en-US" sz="2000" dirty="0">
                <a:solidFill>
                  <a:srgbClr val="002060"/>
                </a:solidFill>
              </a:rPr>
              <a:t>Identifies suppliers of standard essential items locally and internationally.</a:t>
            </a:r>
          </a:p>
          <a:p>
            <a:pPr lvl="1">
              <a:buFont typeface="Arial" panose="020B0604020202020204" pitchFamily="34" charset="0"/>
              <a:buChar char="•"/>
            </a:pPr>
            <a:r>
              <a:rPr lang="en-US" altLang="en-US" sz="2000" dirty="0">
                <a:solidFill>
                  <a:srgbClr val="002060"/>
                </a:solidFill>
              </a:rPr>
              <a:t>Provides logistical support for transportation of  samples to laboratories.</a:t>
            </a:r>
          </a:p>
          <a:p>
            <a:pPr lvl="1">
              <a:buFont typeface="Arial" panose="020B0604020202020204" pitchFamily="34" charset="0"/>
              <a:buChar char="•"/>
            </a:pPr>
            <a:r>
              <a:rPr lang="en-US" altLang="en-US" sz="2000" dirty="0">
                <a:solidFill>
                  <a:srgbClr val="002060"/>
                </a:solidFill>
              </a:rPr>
              <a:t>Sets-up communication equipment.</a:t>
            </a:r>
          </a:p>
          <a:p>
            <a:pPr lvl="1">
              <a:buFont typeface="Arial" panose="020B0604020202020204" pitchFamily="34" charset="0"/>
              <a:buChar char="•"/>
            </a:pPr>
            <a:r>
              <a:rPr lang="en-US" altLang="en-US" sz="2000" dirty="0">
                <a:solidFill>
                  <a:srgbClr val="002060"/>
                </a:solidFill>
              </a:rPr>
              <a:t>Coordinates the security of the team.</a:t>
            </a:r>
            <a:endParaRPr lang="en-GB" altLang="en-US" sz="2000" dirty="0">
              <a:solidFill>
                <a:srgbClr val="002060"/>
              </a:solidFill>
            </a:endParaRPr>
          </a:p>
          <a:p>
            <a:pPr lvl="1">
              <a:buFont typeface="Arial" panose="020B0604020202020204" pitchFamily="34" charset="0"/>
              <a:buChar char="•"/>
            </a:pPr>
            <a:r>
              <a:rPr lang="fr-FR" altLang="en-US" sz="2000" dirty="0" err="1">
                <a:solidFill>
                  <a:srgbClr val="002060"/>
                </a:solidFill>
              </a:rPr>
              <a:t>Ensures</a:t>
            </a:r>
            <a:r>
              <a:rPr lang="fr-FR" altLang="en-US" sz="2000" dirty="0">
                <a:solidFill>
                  <a:srgbClr val="002060"/>
                </a:solidFill>
              </a:rPr>
              <a:t> </a:t>
            </a:r>
            <a:r>
              <a:rPr lang="fr-FR" altLang="en-US" sz="2000" dirty="0" err="1">
                <a:solidFill>
                  <a:srgbClr val="002060"/>
                </a:solidFill>
              </a:rPr>
              <a:t>that</a:t>
            </a:r>
            <a:r>
              <a:rPr lang="fr-FR" altLang="en-US" sz="2000" dirty="0">
                <a:solidFill>
                  <a:srgbClr val="002060"/>
                </a:solidFill>
              </a:rPr>
              <a:t> administrative </a:t>
            </a:r>
            <a:r>
              <a:rPr lang="fr-FR" altLang="en-US" sz="2000" dirty="0" err="1">
                <a:solidFill>
                  <a:srgbClr val="002060"/>
                </a:solidFill>
              </a:rPr>
              <a:t>processes</a:t>
            </a:r>
            <a:r>
              <a:rPr lang="fr-FR" altLang="en-US" sz="2000" dirty="0">
                <a:solidFill>
                  <a:srgbClr val="002060"/>
                </a:solidFill>
              </a:rPr>
              <a:t> are </a:t>
            </a:r>
            <a:r>
              <a:rPr lang="fr-FR" altLang="en-US" sz="2000" dirty="0" err="1">
                <a:solidFill>
                  <a:srgbClr val="002060"/>
                </a:solidFill>
              </a:rPr>
              <a:t>respected</a:t>
            </a:r>
            <a:r>
              <a:rPr lang="fr-FR" altLang="en-US" sz="2000" dirty="0">
                <a:solidFill>
                  <a:srgbClr val="002060"/>
                </a:solidFill>
              </a:rPr>
              <a:t> </a:t>
            </a:r>
            <a:r>
              <a:rPr lang="fr-FR" altLang="en-US" sz="2000" dirty="0" err="1">
                <a:solidFill>
                  <a:srgbClr val="002060"/>
                </a:solidFill>
              </a:rPr>
              <a:t>during</a:t>
            </a:r>
            <a:r>
              <a:rPr lang="fr-FR" altLang="en-US" sz="2000" dirty="0">
                <a:solidFill>
                  <a:srgbClr val="002060"/>
                </a:solidFill>
              </a:rPr>
              <a:t> </a:t>
            </a:r>
            <a:r>
              <a:rPr lang="fr-FR" altLang="en-US" sz="2000" dirty="0" err="1">
                <a:solidFill>
                  <a:srgbClr val="002060"/>
                </a:solidFill>
              </a:rPr>
              <a:t>field</a:t>
            </a:r>
            <a:r>
              <a:rPr lang="fr-FR" altLang="en-US" sz="2000" dirty="0">
                <a:solidFill>
                  <a:srgbClr val="002060"/>
                </a:solidFill>
              </a:rPr>
              <a:t> </a:t>
            </a:r>
            <a:r>
              <a:rPr lang="fr-FR" altLang="en-US" sz="2000" dirty="0" err="1">
                <a:solidFill>
                  <a:srgbClr val="002060"/>
                </a:solidFill>
              </a:rPr>
              <a:t>operations</a:t>
            </a:r>
            <a:r>
              <a:rPr lang="fr-FR" altLang="en-US" sz="2000" dirty="0">
                <a:solidFill>
                  <a:srgbClr val="002060"/>
                </a:solidFill>
              </a:rPr>
              <a:t> and </a:t>
            </a:r>
            <a:r>
              <a:rPr lang="fr-FR" altLang="en-US" sz="2000" dirty="0" err="1">
                <a:solidFill>
                  <a:srgbClr val="002060"/>
                </a:solidFill>
              </a:rPr>
              <a:t>ensures</a:t>
            </a:r>
            <a:r>
              <a:rPr lang="fr-FR" altLang="en-US" sz="2000" dirty="0">
                <a:solidFill>
                  <a:srgbClr val="002060"/>
                </a:solidFill>
              </a:rPr>
              <a:t> </a:t>
            </a:r>
            <a:r>
              <a:rPr lang="fr-FR" altLang="en-US" sz="2000" dirty="0" err="1">
                <a:solidFill>
                  <a:srgbClr val="002060"/>
                </a:solidFill>
              </a:rPr>
              <a:t>financial</a:t>
            </a:r>
            <a:r>
              <a:rPr lang="fr-FR" altLang="en-US" sz="2000" dirty="0">
                <a:solidFill>
                  <a:srgbClr val="002060"/>
                </a:solidFill>
              </a:rPr>
              <a:t> management.</a:t>
            </a:r>
            <a:endParaRPr lang="en-GB" altLang="en-US" sz="2000" dirty="0">
              <a:solidFill>
                <a:srgbClr val="002060"/>
              </a:solidFill>
            </a:endParaRPr>
          </a:p>
        </p:txBody>
      </p:sp>
      <p:sp>
        <p:nvSpPr>
          <p:cNvPr id="6" name="Title 1">
            <a:extLst>
              <a:ext uri="{FF2B5EF4-FFF2-40B4-BE49-F238E27FC236}">
                <a16:creationId xmlns:a16="http://schemas.microsoft.com/office/drawing/2014/main" id="{8A04290F-EAB6-40F2-AC58-EFD782AE4D44}"/>
              </a:ext>
            </a:extLst>
          </p:cNvPr>
          <p:cNvSpPr txBox="1">
            <a:spLocks/>
          </p:cNvSpPr>
          <p:nvPr/>
        </p:nvSpPr>
        <p:spPr bwMode="auto">
          <a:xfrm>
            <a:off x="609600" y="427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chemeClr val="accent6">
                    <a:lumMod val="75000"/>
                  </a:schemeClr>
                </a:solidFill>
                <a:cs typeface="Times New Roman" pitchFamily="18" charset="0"/>
              </a:rPr>
              <a:t>Logistician</a:t>
            </a:r>
          </a:p>
        </p:txBody>
      </p:sp>
    </p:spTree>
    <p:extLst>
      <p:ext uri="{BB962C8B-B14F-4D97-AF65-F5344CB8AC3E}">
        <p14:creationId xmlns:p14="http://schemas.microsoft.com/office/powerpoint/2010/main" val="3752137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Content Placeholder 2"/>
          <p:cNvSpPr>
            <a:spLocks noGrp="1"/>
          </p:cNvSpPr>
          <p:nvPr>
            <p:ph idx="4294967295"/>
          </p:nvPr>
        </p:nvSpPr>
        <p:spPr>
          <a:xfrm>
            <a:off x="323528" y="1628800"/>
            <a:ext cx="8229600" cy="4392488"/>
          </a:xfrm>
        </p:spPr>
        <p:txBody>
          <a:bodyPr/>
          <a:lstStyle/>
          <a:p>
            <a:r>
              <a:rPr lang="en-US" altLang="en-US" sz="2400" dirty="0">
                <a:solidFill>
                  <a:srgbClr val="002060"/>
                </a:solidFill>
              </a:rPr>
              <a:t>Responsible for IPC protocols (SOP, guidelines) implementation and adherence, including quality control during all RRT activities.</a:t>
            </a:r>
            <a:endParaRPr lang="en-GB" altLang="en-US" sz="2400" dirty="0">
              <a:solidFill>
                <a:srgbClr val="002060"/>
              </a:solidFill>
            </a:endParaRPr>
          </a:p>
          <a:p>
            <a:r>
              <a:rPr lang="en-US" altLang="en-US" sz="2400" dirty="0">
                <a:solidFill>
                  <a:srgbClr val="002060"/>
                </a:solidFill>
              </a:rPr>
              <a:t>Ensures IPC personnel are properly equipped and trained on safety, and IPC procedures and protocols.</a:t>
            </a:r>
            <a:endParaRPr lang="en-GB" altLang="en-US" sz="2400" dirty="0">
              <a:solidFill>
                <a:srgbClr val="002060"/>
              </a:solidFill>
            </a:endParaRPr>
          </a:p>
          <a:p>
            <a:r>
              <a:rPr lang="en-US" altLang="en-US" sz="2400" dirty="0">
                <a:solidFill>
                  <a:srgbClr val="002060"/>
                </a:solidFill>
              </a:rPr>
              <a:t>With the logistician, ensures IPC Equipment, materials, and supplies are available and on location as required.</a:t>
            </a:r>
            <a:endParaRPr lang="en-GB" altLang="en-US" sz="2400" dirty="0">
              <a:solidFill>
                <a:srgbClr val="002060"/>
              </a:solidFill>
            </a:endParaRPr>
          </a:p>
          <a:p>
            <a:r>
              <a:rPr lang="en-US" altLang="en-US" sz="2400" dirty="0">
                <a:solidFill>
                  <a:srgbClr val="002060"/>
                </a:solidFill>
              </a:rPr>
              <a:t>Support IPC activities for laboratory, ETC, and Burial teams.</a:t>
            </a:r>
            <a:endParaRPr lang="en-GB" altLang="en-US" sz="2400" dirty="0">
              <a:solidFill>
                <a:srgbClr val="002060"/>
              </a:solidFill>
            </a:endParaRPr>
          </a:p>
          <a:p>
            <a:endParaRPr lang="en-GB" altLang="en-US" sz="2400" dirty="0"/>
          </a:p>
        </p:txBody>
      </p:sp>
      <p:sp>
        <p:nvSpPr>
          <p:cNvPr id="6" name="Title 1">
            <a:extLst>
              <a:ext uri="{FF2B5EF4-FFF2-40B4-BE49-F238E27FC236}">
                <a16:creationId xmlns:a16="http://schemas.microsoft.com/office/drawing/2014/main" id="{852391D1-F68D-4E46-80AF-D84CE8CB3B8C}"/>
              </a:ext>
            </a:extLst>
          </p:cNvPr>
          <p:cNvSpPr txBox="1">
            <a:spLocks/>
          </p:cNvSpPr>
          <p:nvPr/>
        </p:nvSpPr>
        <p:spPr bwMode="auto">
          <a:xfrm>
            <a:off x="609600" y="427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chemeClr val="accent6">
                    <a:lumMod val="75000"/>
                  </a:schemeClr>
                </a:solidFill>
                <a:cs typeface="Times New Roman" pitchFamily="18" charset="0"/>
              </a:rPr>
              <a:t>IPC expert</a:t>
            </a:r>
          </a:p>
        </p:txBody>
      </p:sp>
      <p:sp>
        <p:nvSpPr>
          <p:cNvPr id="5" name="TextBox 4"/>
          <p:cNvSpPr txBox="1"/>
          <p:nvPr/>
        </p:nvSpPr>
        <p:spPr>
          <a:xfrm>
            <a:off x="179512" y="5589240"/>
            <a:ext cx="9174253" cy="830997"/>
          </a:xfrm>
          <a:prstGeom prst="rect">
            <a:avLst/>
          </a:prstGeom>
          <a:noFill/>
        </p:spPr>
        <p:txBody>
          <a:bodyPr wrap="square" rtlCol="0">
            <a:spAutoFit/>
          </a:bodyPr>
          <a:lstStyle/>
          <a:p>
            <a:pPr marL="0" indent="0">
              <a:buFontTx/>
              <a:buNone/>
            </a:pPr>
            <a:r>
              <a:rPr lang="en-US" altLang="en-US" sz="1600" i="1" dirty="0">
                <a:solidFill>
                  <a:srgbClr val="002060"/>
                </a:solidFill>
              </a:rPr>
              <a:t>Can be the same person as the case/clinical management expert.</a:t>
            </a:r>
            <a:endParaRPr lang="en-GB" altLang="en-US" sz="1600" i="1" dirty="0">
              <a:solidFill>
                <a:srgbClr val="002060"/>
              </a:solidFill>
            </a:endParaRPr>
          </a:p>
          <a:p>
            <a:pPr marL="0" indent="0"/>
            <a:endParaRPr lang="en-US" altLang="en-US" sz="1600" dirty="0"/>
          </a:p>
          <a:p>
            <a:endParaRPr lang="en-US" sz="1600" dirty="0"/>
          </a:p>
        </p:txBody>
      </p:sp>
    </p:spTree>
    <p:extLst>
      <p:ext uri="{BB962C8B-B14F-4D97-AF65-F5344CB8AC3E}">
        <p14:creationId xmlns:p14="http://schemas.microsoft.com/office/powerpoint/2010/main" val="29501552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484784"/>
            <a:ext cx="9036496" cy="4525963"/>
          </a:xfrm>
        </p:spPr>
        <p:txBody>
          <a:bodyPr>
            <a:noAutofit/>
          </a:bodyPr>
          <a:lstStyle/>
          <a:p>
            <a:pPr marL="571500" indent="-457200"/>
            <a:r>
              <a:rPr lang="en-US" sz="2400" dirty="0">
                <a:solidFill>
                  <a:srgbClr val="002060"/>
                </a:solidFill>
              </a:rPr>
              <a:t>Identify commons sources of water supplies</a:t>
            </a:r>
          </a:p>
          <a:p>
            <a:pPr marL="571500" indent="-457200"/>
            <a:r>
              <a:rPr lang="en-US" sz="2400" dirty="0">
                <a:solidFill>
                  <a:srgbClr val="002060"/>
                </a:solidFill>
              </a:rPr>
              <a:t>Determine chlorination levels of all water resources</a:t>
            </a:r>
          </a:p>
          <a:p>
            <a:pPr marL="571500" indent="-457200"/>
            <a:r>
              <a:rPr lang="en-US" sz="2400" dirty="0">
                <a:solidFill>
                  <a:srgbClr val="002060"/>
                </a:solidFill>
              </a:rPr>
              <a:t>Make action plan and coordinate testing and supply deployment/training with partner NGOs and local WASH people</a:t>
            </a:r>
          </a:p>
          <a:p>
            <a:pPr marL="571500" indent="-457200"/>
            <a:r>
              <a:rPr lang="en-US" sz="2400" dirty="0">
                <a:solidFill>
                  <a:srgbClr val="002060"/>
                </a:solidFill>
              </a:rPr>
              <a:t>Train and assist local WASH/environmental health colleagues with water testing and training on </a:t>
            </a:r>
            <a:r>
              <a:rPr lang="en-US" sz="2400" dirty="0" err="1">
                <a:solidFill>
                  <a:srgbClr val="002060"/>
                </a:solidFill>
              </a:rPr>
              <a:t>aquatab</a:t>
            </a:r>
            <a:r>
              <a:rPr lang="en-US" sz="2400" dirty="0">
                <a:solidFill>
                  <a:srgbClr val="002060"/>
                </a:solidFill>
              </a:rPr>
              <a:t> usage</a:t>
            </a:r>
          </a:p>
          <a:p>
            <a:pPr marL="571500" indent="-457200"/>
            <a:r>
              <a:rPr lang="en-US" sz="2400" dirty="0">
                <a:solidFill>
                  <a:srgbClr val="002060"/>
                </a:solidFill>
              </a:rPr>
              <a:t>Map/record water infrastructure</a:t>
            </a:r>
          </a:p>
          <a:p>
            <a:pPr lvl="1"/>
            <a:r>
              <a:rPr lang="en-US" sz="2400" dirty="0">
                <a:solidFill>
                  <a:srgbClr val="002060"/>
                </a:solidFill>
              </a:rPr>
              <a:t>Well types, tanks, pipes, other water sources</a:t>
            </a:r>
          </a:p>
          <a:p>
            <a:pPr lvl="1"/>
            <a:r>
              <a:rPr lang="en-US" sz="2400" dirty="0">
                <a:solidFill>
                  <a:srgbClr val="002060"/>
                </a:solidFill>
              </a:rPr>
              <a:t>Known areas with sanitation versus open defecation</a:t>
            </a:r>
          </a:p>
          <a:p>
            <a:pPr marL="342900" lvl="1" indent="0">
              <a:buNone/>
            </a:pPr>
            <a:endParaRPr lang="en-US" dirty="0"/>
          </a:p>
        </p:txBody>
      </p:sp>
      <p:sp>
        <p:nvSpPr>
          <p:cNvPr id="6" name="Title 1">
            <a:extLst>
              <a:ext uri="{FF2B5EF4-FFF2-40B4-BE49-F238E27FC236}">
                <a16:creationId xmlns:a16="http://schemas.microsoft.com/office/drawing/2014/main" id="{A86D48F0-DE4A-4F55-AC38-713D33CD0623}"/>
              </a:ext>
            </a:extLst>
          </p:cNvPr>
          <p:cNvSpPr txBox="1">
            <a:spLocks/>
          </p:cNvSpPr>
          <p:nvPr/>
        </p:nvSpPr>
        <p:spPr bwMode="auto">
          <a:xfrm>
            <a:off x="609600" y="427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chemeClr val="accent6">
                    <a:lumMod val="75000"/>
                  </a:schemeClr>
                </a:solidFill>
                <a:cs typeface="Times New Roman" pitchFamily="18" charset="0"/>
              </a:rPr>
              <a:t>WASH</a:t>
            </a:r>
          </a:p>
        </p:txBody>
      </p:sp>
    </p:spTree>
    <p:extLst>
      <p:ext uri="{BB962C8B-B14F-4D97-AF65-F5344CB8AC3E}">
        <p14:creationId xmlns:p14="http://schemas.microsoft.com/office/powerpoint/2010/main" val="19581929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9144000" cy="4525963"/>
          </a:xfrm>
        </p:spPr>
        <p:txBody>
          <a:bodyPr/>
          <a:lstStyle/>
          <a:p>
            <a:pPr>
              <a:spcBef>
                <a:spcPts val="0"/>
              </a:spcBef>
              <a:spcAft>
                <a:spcPts val="600"/>
              </a:spcAft>
            </a:pPr>
            <a:r>
              <a:rPr lang="en-US" altLang="en-US" sz="2000" dirty="0">
                <a:solidFill>
                  <a:srgbClr val="002060"/>
                </a:solidFill>
              </a:rPr>
              <a:t>The mission of the psychosocial expert is complementary to those of communication and social mobilization experts. If necessary the psychosocial expert provides support during the visit of the RRT to families and communities. The psychosocial expert mainly:</a:t>
            </a:r>
          </a:p>
          <a:p>
            <a:pPr lvl="1">
              <a:spcBef>
                <a:spcPts val="0"/>
              </a:spcBef>
              <a:spcAft>
                <a:spcPts val="600"/>
              </a:spcAft>
            </a:pPr>
            <a:r>
              <a:rPr lang="en-US" altLang="en-US" sz="1800" dirty="0">
                <a:solidFill>
                  <a:srgbClr val="002060"/>
                </a:solidFill>
              </a:rPr>
              <a:t>Ensures that people are treated with dignity and sensitivity </a:t>
            </a:r>
          </a:p>
          <a:p>
            <a:pPr lvl="1">
              <a:spcBef>
                <a:spcPts val="0"/>
              </a:spcBef>
              <a:spcAft>
                <a:spcPts val="600"/>
              </a:spcAft>
            </a:pPr>
            <a:r>
              <a:rPr lang="en-US" altLang="en-US" sz="1800" dirty="0">
                <a:solidFill>
                  <a:srgbClr val="002060"/>
                </a:solidFill>
              </a:rPr>
              <a:t>Collects relevant information </a:t>
            </a:r>
          </a:p>
          <a:p>
            <a:pPr lvl="1">
              <a:spcBef>
                <a:spcPts val="0"/>
              </a:spcBef>
              <a:spcAft>
                <a:spcPts val="600"/>
              </a:spcAft>
            </a:pPr>
            <a:r>
              <a:rPr lang="en-US" altLang="en-US" sz="1800" dirty="0">
                <a:solidFill>
                  <a:srgbClr val="002060"/>
                </a:solidFill>
              </a:rPr>
              <a:t>Ensures that people who are in psychological distress are referred to the relevant specialized services.</a:t>
            </a:r>
          </a:p>
          <a:p>
            <a:pPr lvl="1">
              <a:spcBef>
                <a:spcPts val="0"/>
              </a:spcBef>
              <a:spcAft>
                <a:spcPts val="600"/>
              </a:spcAft>
            </a:pPr>
            <a:r>
              <a:rPr lang="en-US" altLang="en-US" sz="1800" dirty="0">
                <a:solidFill>
                  <a:srgbClr val="002060"/>
                </a:solidFill>
              </a:rPr>
              <a:t>Helps the team members to understand and establish a dialogue with people and families who are resistant or against the interventions of the RRT</a:t>
            </a:r>
          </a:p>
          <a:p>
            <a:pPr>
              <a:spcBef>
                <a:spcPts val="0"/>
              </a:spcBef>
              <a:spcAft>
                <a:spcPts val="600"/>
              </a:spcAft>
              <a:buFont typeface="Arial" panose="020B0604020202020204" pitchFamily="34" charset="0"/>
              <a:buChar char="•"/>
            </a:pPr>
            <a:r>
              <a:rPr lang="en-US" altLang="en-US" sz="2000" dirty="0">
                <a:solidFill>
                  <a:srgbClr val="002060"/>
                </a:solidFill>
              </a:rPr>
              <a:t>The psychosocial expert also watches over the psychological condition of the team members. She/he can provide them support and/or orient them to specialized services if needed.</a:t>
            </a:r>
            <a:endParaRPr lang="en-GB" sz="3600" dirty="0"/>
          </a:p>
        </p:txBody>
      </p:sp>
      <p:sp>
        <p:nvSpPr>
          <p:cNvPr id="6" name="Title 1">
            <a:extLst>
              <a:ext uri="{FF2B5EF4-FFF2-40B4-BE49-F238E27FC236}">
                <a16:creationId xmlns:a16="http://schemas.microsoft.com/office/drawing/2014/main" id="{0BF04BE7-1E50-4BA6-B67B-F009D6ACA3F6}"/>
              </a:ext>
            </a:extLst>
          </p:cNvPr>
          <p:cNvSpPr txBox="1">
            <a:spLocks/>
          </p:cNvSpPr>
          <p:nvPr/>
        </p:nvSpPr>
        <p:spPr bwMode="auto">
          <a:xfrm>
            <a:off x="609600" y="427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chemeClr val="accent6">
                    <a:lumMod val="75000"/>
                  </a:schemeClr>
                </a:solidFill>
                <a:cs typeface="Times New Roman" pitchFamily="18" charset="0"/>
              </a:rPr>
              <a:t>Psychosocial expert</a:t>
            </a:r>
          </a:p>
        </p:txBody>
      </p:sp>
    </p:spTree>
    <p:extLst>
      <p:ext uri="{BB962C8B-B14F-4D97-AF65-F5344CB8AC3E}">
        <p14:creationId xmlns:p14="http://schemas.microsoft.com/office/powerpoint/2010/main" val="2889019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ED423-F201-4869-8C47-4F0E9649B1D0}"/>
              </a:ext>
            </a:extLst>
          </p:cNvPr>
          <p:cNvSpPr>
            <a:spLocks noGrp="1"/>
          </p:cNvSpPr>
          <p:nvPr>
            <p:ph type="title"/>
          </p:nvPr>
        </p:nvSpPr>
        <p:spPr/>
        <p:txBody>
          <a:bodyPr/>
          <a:lstStyle/>
          <a:p>
            <a:r>
              <a:rPr lang="fr-FR" sz="3600" b="1" dirty="0" err="1">
                <a:solidFill>
                  <a:srgbClr val="002060"/>
                </a:solidFill>
              </a:rPr>
              <a:t>Outline</a:t>
            </a:r>
            <a:endParaRPr lang="en-US" sz="3600" b="1" dirty="0">
              <a:solidFill>
                <a:srgbClr val="002060"/>
              </a:solidFill>
            </a:endParaRPr>
          </a:p>
        </p:txBody>
      </p:sp>
      <p:sp>
        <p:nvSpPr>
          <p:cNvPr id="3" name="Content Placeholder 2">
            <a:extLst>
              <a:ext uri="{FF2B5EF4-FFF2-40B4-BE49-F238E27FC236}">
                <a16:creationId xmlns:a16="http://schemas.microsoft.com/office/drawing/2014/main" id="{17BC0649-3B00-47A1-9603-5A76BABD051E}"/>
              </a:ext>
            </a:extLst>
          </p:cNvPr>
          <p:cNvSpPr>
            <a:spLocks noGrp="1"/>
          </p:cNvSpPr>
          <p:nvPr>
            <p:ph idx="1"/>
          </p:nvPr>
        </p:nvSpPr>
        <p:spPr/>
        <p:txBody>
          <a:bodyPr/>
          <a:lstStyle/>
          <a:p>
            <a:pPr marL="514350" indent="-514350">
              <a:buFont typeface="+mj-lt"/>
              <a:buAutoNum type="arabicPeriod"/>
            </a:pPr>
            <a:r>
              <a:rPr lang="fr-FR" dirty="0" err="1"/>
              <a:t>Characteristics</a:t>
            </a:r>
            <a:r>
              <a:rPr lang="fr-FR" dirty="0"/>
              <a:t> &amp; </a:t>
            </a:r>
            <a:r>
              <a:rPr lang="fr-FR" dirty="0" err="1"/>
              <a:t>activities</a:t>
            </a:r>
            <a:r>
              <a:rPr lang="fr-FR" dirty="0"/>
              <a:t> of the RRT</a:t>
            </a:r>
          </a:p>
          <a:p>
            <a:pPr marL="514350" indent="-514350">
              <a:buFont typeface="+mj-lt"/>
              <a:buAutoNum type="arabicPeriod"/>
            </a:pPr>
            <a:r>
              <a:rPr lang="fr-FR" dirty="0" err="1"/>
              <a:t>Rationale</a:t>
            </a:r>
            <a:r>
              <a:rPr lang="fr-FR" dirty="0"/>
              <a:t> for the RRT</a:t>
            </a:r>
          </a:p>
          <a:p>
            <a:pPr marL="514350" indent="-514350">
              <a:buFont typeface="+mj-lt"/>
              <a:buAutoNum type="arabicPeriod"/>
            </a:pPr>
            <a:r>
              <a:rPr lang="fr-FR" dirty="0"/>
              <a:t>Composition of the RRT</a:t>
            </a:r>
          </a:p>
          <a:p>
            <a:pPr marL="514350" indent="-514350">
              <a:buFont typeface="+mj-lt"/>
              <a:buAutoNum type="arabicPeriod"/>
            </a:pPr>
            <a:r>
              <a:rPr lang="en-US" altLang="en-US" dirty="0">
                <a:solidFill>
                  <a:srgbClr val="002060"/>
                </a:solidFill>
                <a:cs typeface="Times New Roman" pitchFamily="18" charset="0"/>
              </a:rPr>
              <a:t>RRTs as part of the Emergency Response System</a:t>
            </a:r>
          </a:p>
          <a:p>
            <a:pPr marL="514350" indent="-514350">
              <a:buFont typeface="+mj-lt"/>
              <a:buAutoNum type="arabicPeriod"/>
            </a:pPr>
            <a:r>
              <a:rPr lang="fr-FR" dirty="0">
                <a:solidFill>
                  <a:srgbClr val="002060"/>
                </a:solidFill>
                <a:cs typeface="Times New Roman" pitchFamily="18" charset="0"/>
              </a:rPr>
              <a:t>E</a:t>
            </a:r>
            <a:r>
              <a:rPr lang="en-US" dirty="0" err="1">
                <a:solidFill>
                  <a:srgbClr val="002060"/>
                </a:solidFill>
                <a:cs typeface="Times New Roman" pitchFamily="18" charset="0"/>
              </a:rPr>
              <a:t>xamples</a:t>
            </a:r>
            <a:r>
              <a:rPr lang="en-US" dirty="0">
                <a:solidFill>
                  <a:srgbClr val="002060"/>
                </a:solidFill>
                <a:cs typeface="Times New Roman" pitchFamily="18" charset="0"/>
              </a:rPr>
              <a:t> of RRT roles and tasks</a:t>
            </a:r>
            <a:endParaRPr lang="fr-FR" dirty="0"/>
          </a:p>
        </p:txBody>
      </p:sp>
    </p:spTree>
    <p:extLst>
      <p:ext uri="{BB962C8B-B14F-4D97-AF65-F5344CB8AC3E}">
        <p14:creationId xmlns:p14="http://schemas.microsoft.com/office/powerpoint/2010/main" val="468262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600201"/>
            <a:ext cx="8229600" cy="3556992"/>
          </a:xfrm>
        </p:spPr>
        <p:txBody>
          <a:bodyPr/>
          <a:lstStyle/>
          <a:p>
            <a:r>
              <a:rPr lang="en-US" sz="2400" dirty="0">
                <a:solidFill>
                  <a:srgbClr val="002060"/>
                </a:solidFill>
              </a:rPr>
              <a:t>Provide subject matter expertise during an chemical/hazardous substance emergency</a:t>
            </a:r>
          </a:p>
          <a:p>
            <a:r>
              <a:rPr lang="en-US" sz="2400" dirty="0">
                <a:solidFill>
                  <a:srgbClr val="002060"/>
                </a:solidFill>
              </a:rPr>
              <a:t>Provide immediate projections of the affect of the hazardous material on the surrounding area and how for the public to protect themselves (i.e. evacuation, quarantine, etc.)</a:t>
            </a:r>
          </a:p>
          <a:p>
            <a:r>
              <a:rPr lang="en-US" sz="2400" dirty="0">
                <a:solidFill>
                  <a:srgbClr val="002060"/>
                </a:solidFill>
              </a:rPr>
              <a:t>Ensure that hazardous material is removed while safeguarding the community and surrounding area</a:t>
            </a:r>
          </a:p>
        </p:txBody>
      </p:sp>
      <p:sp>
        <p:nvSpPr>
          <p:cNvPr id="6" name="Title 1">
            <a:extLst>
              <a:ext uri="{FF2B5EF4-FFF2-40B4-BE49-F238E27FC236}">
                <a16:creationId xmlns:a16="http://schemas.microsoft.com/office/drawing/2014/main" id="{48AA0FBB-7C42-4831-8EDA-A6928E5A84F3}"/>
              </a:ext>
            </a:extLst>
          </p:cNvPr>
          <p:cNvSpPr txBox="1">
            <a:spLocks/>
          </p:cNvSpPr>
          <p:nvPr/>
        </p:nvSpPr>
        <p:spPr bwMode="auto">
          <a:xfrm>
            <a:off x="609600" y="427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chemeClr val="accent6">
                    <a:lumMod val="75000"/>
                  </a:schemeClr>
                </a:solidFill>
                <a:cs typeface="Times New Roman" pitchFamily="18" charset="0"/>
              </a:rPr>
              <a:t>Hazardous material expert</a:t>
            </a:r>
          </a:p>
        </p:txBody>
      </p:sp>
    </p:spTree>
    <p:extLst>
      <p:ext uri="{BB962C8B-B14F-4D97-AF65-F5344CB8AC3E}">
        <p14:creationId xmlns:p14="http://schemas.microsoft.com/office/powerpoint/2010/main" val="32440697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sz="2800" dirty="0">
                <a:solidFill>
                  <a:srgbClr val="002060"/>
                </a:solidFill>
              </a:rPr>
              <a:t>To provide subject matter expertise regarding animal health and human-animal interactions during a zoonotic outbreak</a:t>
            </a:r>
          </a:p>
          <a:p>
            <a:r>
              <a:rPr lang="en-US" sz="2800" dirty="0">
                <a:solidFill>
                  <a:srgbClr val="002060"/>
                </a:solidFill>
              </a:rPr>
              <a:t>Try to identify point source of infection during a zoonotic outbreak that links human to animal transmission</a:t>
            </a:r>
          </a:p>
          <a:p>
            <a:r>
              <a:rPr lang="en-US" sz="2800" dirty="0">
                <a:solidFill>
                  <a:srgbClr val="002060"/>
                </a:solidFill>
              </a:rPr>
              <a:t>Evaluate possibly affected animal population</a:t>
            </a:r>
          </a:p>
          <a:p>
            <a:r>
              <a:rPr lang="en-US" sz="2800" dirty="0">
                <a:solidFill>
                  <a:srgbClr val="002060"/>
                </a:solidFill>
              </a:rPr>
              <a:t>Train local veterinarians on animal infection prevention and control procedures</a:t>
            </a:r>
          </a:p>
        </p:txBody>
      </p:sp>
      <p:sp>
        <p:nvSpPr>
          <p:cNvPr id="6" name="Title 1">
            <a:extLst>
              <a:ext uri="{FF2B5EF4-FFF2-40B4-BE49-F238E27FC236}">
                <a16:creationId xmlns:a16="http://schemas.microsoft.com/office/drawing/2014/main" id="{C02FED54-5244-48FE-8478-8082B97F393F}"/>
              </a:ext>
            </a:extLst>
          </p:cNvPr>
          <p:cNvSpPr txBox="1">
            <a:spLocks/>
          </p:cNvSpPr>
          <p:nvPr/>
        </p:nvSpPr>
        <p:spPr bwMode="auto">
          <a:xfrm>
            <a:off x="609600" y="427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chemeClr val="accent6">
                    <a:lumMod val="75000"/>
                  </a:schemeClr>
                </a:solidFill>
                <a:cs typeface="Times New Roman" pitchFamily="18" charset="0"/>
              </a:rPr>
              <a:t>Veterinarian</a:t>
            </a:r>
          </a:p>
        </p:txBody>
      </p:sp>
    </p:spTree>
    <p:extLst>
      <p:ext uri="{BB962C8B-B14F-4D97-AF65-F5344CB8AC3E}">
        <p14:creationId xmlns:p14="http://schemas.microsoft.com/office/powerpoint/2010/main" val="4601752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sz="2800" dirty="0">
                <a:solidFill>
                  <a:srgbClr val="002060"/>
                </a:solidFill>
              </a:rPr>
              <a:t>To provide subject matter expertise regarding nutritional status of a population</a:t>
            </a:r>
          </a:p>
          <a:p>
            <a:r>
              <a:rPr lang="en-US" sz="2800" dirty="0">
                <a:solidFill>
                  <a:srgbClr val="002060"/>
                </a:solidFill>
              </a:rPr>
              <a:t>Evaluate malnourished status of the population</a:t>
            </a:r>
          </a:p>
          <a:p>
            <a:r>
              <a:rPr lang="en-US" sz="2800" dirty="0">
                <a:solidFill>
                  <a:srgbClr val="002060"/>
                </a:solidFill>
              </a:rPr>
              <a:t>Provide guidance on nutritional supplementation to malnourished populations</a:t>
            </a:r>
          </a:p>
        </p:txBody>
      </p:sp>
      <p:sp>
        <p:nvSpPr>
          <p:cNvPr id="6" name="Title 1">
            <a:extLst>
              <a:ext uri="{FF2B5EF4-FFF2-40B4-BE49-F238E27FC236}">
                <a16:creationId xmlns:a16="http://schemas.microsoft.com/office/drawing/2014/main" id="{688031F5-9D2B-428A-9F7A-B84375722228}"/>
              </a:ext>
            </a:extLst>
          </p:cNvPr>
          <p:cNvSpPr txBox="1">
            <a:spLocks/>
          </p:cNvSpPr>
          <p:nvPr/>
        </p:nvSpPr>
        <p:spPr bwMode="auto">
          <a:xfrm>
            <a:off x="609600" y="427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US" altLang="en-US" sz="3600" b="1" dirty="0">
                <a:solidFill>
                  <a:schemeClr val="accent6">
                    <a:lumMod val="75000"/>
                  </a:schemeClr>
                </a:solidFill>
                <a:cs typeface="Times New Roman" pitchFamily="18" charset="0"/>
              </a:rPr>
              <a:t>Nutrition specialist</a:t>
            </a:r>
          </a:p>
        </p:txBody>
      </p:sp>
    </p:spTree>
    <p:extLst>
      <p:ext uri="{BB962C8B-B14F-4D97-AF65-F5344CB8AC3E}">
        <p14:creationId xmlns:p14="http://schemas.microsoft.com/office/powerpoint/2010/main" val="9281154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33953274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3"/>
          <p:cNvSpPr>
            <a:spLocks noGrp="1"/>
          </p:cNvSpPr>
          <p:nvPr>
            <p:ph type="title"/>
          </p:nvPr>
        </p:nvSpPr>
        <p:spPr>
          <a:xfrm>
            <a:off x="539552" y="2420888"/>
            <a:ext cx="8229600" cy="1143000"/>
          </a:xfrm>
        </p:spPr>
        <p:txBody>
          <a:bodyPr/>
          <a:lstStyle/>
          <a:p>
            <a:r>
              <a:rPr lang="en-ZW" altLang="en-US" sz="6000" b="1" i="1" dirty="0">
                <a:solidFill>
                  <a:srgbClr val="002060"/>
                </a:solidFill>
              </a:rPr>
              <a:t>Thank you!</a:t>
            </a:r>
          </a:p>
        </p:txBody>
      </p:sp>
    </p:spTree>
    <p:extLst>
      <p:ext uri="{BB962C8B-B14F-4D97-AF65-F5344CB8AC3E}">
        <p14:creationId xmlns:p14="http://schemas.microsoft.com/office/powerpoint/2010/main" val="2544690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274638"/>
            <a:ext cx="9144000" cy="1143000"/>
          </a:xfrm>
        </p:spPr>
        <p:txBody>
          <a:bodyPr/>
          <a:lstStyle/>
          <a:p>
            <a:r>
              <a:rPr lang="fr-FR" sz="3600" b="1" dirty="0">
                <a:solidFill>
                  <a:srgbClr val="002060"/>
                </a:solidFill>
              </a:rPr>
              <a:t>1. </a:t>
            </a:r>
            <a:r>
              <a:rPr lang="en-US" sz="3600" b="1" dirty="0">
                <a:solidFill>
                  <a:srgbClr val="002060"/>
                </a:solidFill>
              </a:rPr>
              <a:t>Characteristics</a:t>
            </a:r>
            <a:r>
              <a:rPr lang="fr-FR" sz="3600" b="1" dirty="0">
                <a:solidFill>
                  <a:srgbClr val="002060"/>
                </a:solidFill>
              </a:rPr>
              <a:t> of the </a:t>
            </a:r>
            <a:br>
              <a:rPr lang="fr-FR" sz="3600" b="1" dirty="0">
                <a:solidFill>
                  <a:srgbClr val="002060"/>
                </a:solidFill>
              </a:rPr>
            </a:br>
            <a:r>
              <a:rPr lang="fr-FR" sz="3600" b="1" dirty="0">
                <a:solidFill>
                  <a:srgbClr val="002060"/>
                </a:solidFill>
              </a:rPr>
              <a:t>Rapid </a:t>
            </a:r>
            <a:r>
              <a:rPr lang="fr-FR" sz="3600" b="1" dirty="0" err="1">
                <a:solidFill>
                  <a:srgbClr val="002060"/>
                </a:solidFill>
              </a:rPr>
              <a:t>Response</a:t>
            </a:r>
            <a:r>
              <a:rPr lang="fr-FR" sz="3600" b="1" dirty="0">
                <a:solidFill>
                  <a:srgbClr val="002060"/>
                </a:solidFill>
              </a:rPr>
              <a:t> Team (RRT)</a:t>
            </a:r>
            <a:endParaRPr lang="en-GB" altLang="en-US" sz="3600" b="1" dirty="0">
              <a:solidFill>
                <a:srgbClr val="002060"/>
              </a:solidFill>
            </a:endParaRPr>
          </a:p>
        </p:txBody>
      </p:sp>
      <p:sp>
        <p:nvSpPr>
          <p:cNvPr id="17411" name="Content Placeholder 2"/>
          <p:cNvSpPr>
            <a:spLocks noGrp="1"/>
          </p:cNvSpPr>
          <p:nvPr>
            <p:ph idx="4294967295"/>
          </p:nvPr>
        </p:nvSpPr>
        <p:spPr>
          <a:xfrm>
            <a:off x="385192" y="2211305"/>
            <a:ext cx="8373616" cy="4608512"/>
          </a:xfrm>
          <a:prstGeom prst="rect">
            <a:avLst/>
          </a:prstGeom>
        </p:spPr>
        <p:txBody>
          <a:bodyPr/>
          <a:lstStyle/>
          <a:p>
            <a:pPr marL="0" indent="0">
              <a:buNone/>
            </a:pPr>
            <a:r>
              <a:rPr lang="en-US" altLang="en-US" sz="2800" dirty="0">
                <a:solidFill>
                  <a:srgbClr val="002060"/>
                </a:solidFill>
              </a:rPr>
              <a:t>The RRT is:</a:t>
            </a:r>
          </a:p>
          <a:p>
            <a:pPr lvl="1"/>
            <a:r>
              <a:rPr lang="en-US" altLang="en-US" dirty="0">
                <a:solidFill>
                  <a:srgbClr val="002060"/>
                </a:solidFill>
              </a:rPr>
              <a:t>Interdisciplinary</a:t>
            </a:r>
          </a:p>
          <a:p>
            <a:pPr lvl="1"/>
            <a:r>
              <a:rPr lang="en-US" altLang="en-US" dirty="0">
                <a:solidFill>
                  <a:srgbClr val="002060"/>
                </a:solidFill>
              </a:rPr>
              <a:t>Trained and equipped</a:t>
            </a:r>
          </a:p>
          <a:p>
            <a:pPr lvl="1"/>
            <a:r>
              <a:rPr lang="en-US" altLang="en-US" dirty="0">
                <a:solidFill>
                  <a:srgbClr val="002060"/>
                </a:solidFill>
              </a:rPr>
              <a:t>Ready to deploy rapidly</a:t>
            </a:r>
          </a:p>
          <a:p>
            <a:pPr lvl="1"/>
            <a:r>
              <a:rPr lang="en-US" altLang="en-US" dirty="0">
                <a:solidFill>
                  <a:srgbClr val="002060"/>
                </a:solidFill>
              </a:rPr>
              <a:t>Able to respond efficiently and effectively</a:t>
            </a:r>
          </a:p>
          <a:p>
            <a:pPr lvl="1"/>
            <a:r>
              <a:rPr lang="en-US" altLang="en-US" dirty="0">
                <a:solidFill>
                  <a:srgbClr val="002060"/>
                </a:solidFill>
              </a:rPr>
              <a:t>Coordinated with other response efforts</a:t>
            </a:r>
          </a:p>
        </p:txBody>
      </p:sp>
    </p:spTree>
    <p:extLst>
      <p:ext uri="{BB962C8B-B14F-4D97-AF65-F5344CB8AC3E}">
        <p14:creationId xmlns:p14="http://schemas.microsoft.com/office/powerpoint/2010/main" val="2338560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51520" y="3689823"/>
            <a:ext cx="8202688" cy="1985159"/>
          </a:xfrm>
          <a:prstGeom prst="rect">
            <a:avLst/>
          </a:prstGeom>
          <a:noFill/>
        </p:spPr>
        <p:txBody>
          <a:bodyPr wrap="square" rtlCol="0">
            <a:spAutoFit/>
          </a:bodyPr>
          <a:lstStyle/>
          <a:p>
            <a:r>
              <a:rPr lang="en-GB" u="sng" dirty="0">
                <a:solidFill>
                  <a:schemeClr val="accent6">
                    <a:lumMod val="75000"/>
                  </a:schemeClr>
                </a:solidFill>
                <a:latin typeface="Arial" panose="020B0604020202020204" pitchFamily="34" charset="0"/>
                <a:cs typeface="Arial" panose="020B0604020202020204" pitchFamily="34" charset="0"/>
              </a:rPr>
              <a:t>Interdisciplinary: </a:t>
            </a:r>
          </a:p>
          <a:p>
            <a:pPr marL="257175" indent="-257175">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A number of disciplines</a:t>
            </a:r>
          </a:p>
          <a:p>
            <a:pPr marL="257175" indent="-257175">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Active collaboration between disciplines</a:t>
            </a:r>
          </a:p>
          <a:p>
            <a:pPr marL="257175" indent="-257175">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Component boundaries broken down</a:t>
            </a:r>
          </a:p>
          <a:p>
            <a:pPr marL="257175" indent="-257175">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Not just a summation of the different disciplines/parts</a:t>
            </a:r>
          </a:p>
          <a:p>
            <a:pPr marL="257175" indent="-257175">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Synthesising the disciplines into something new, coordinated, and holistic</a:t>
            </a:r>
          </a:p>
          <a:p>
            <a:endParaRPr lang="en-GB" sz="1500" dirty="0">
              <a:latin typeface="Arial" panose="020B0604020202020204" pitchFamily="34" charset="0"/>
              <a:cs typeface="Arial" panose="020B0604020202020204" pitchFamily="34" charset="0"/>
            </a:endParaRPr>
          </a:p>
        </p:txBody>
      </p:sp>
      <p:sp>
        <p:nvSpPr>
          <p:cNvPr id="8" name="TextBox 7"/>
          <p:cNvSpPr txBox="1"/>
          <p:nvPr/>
        </p:nvSpPr>
        <p:spPr>
          <a:xfrm>
            <a:off x="251520" y="1678116"/>
            <a:ext cx="5619102" cy="1477328"/>
          </a:xfrm>
          <a:prstGeom prst="rect">
            <a:avLst/>
          </a:prstGeom>
          <a:noFill/>
        </p:spPr>
        <p:txBody>
          <a:bodyPr wrap="none" rtlCol="0">
            <a:spAutoFit/>
          </a:bodyPr>
          <a:lstStyle/>
          <a:p>
            <a:r>
              <a:rPr lang="en-GB" u="sng" dirty="0">
                <a:solidFill>
                  <a:schemeClr val="accent6">
                    <a:lumMod val="75000"/>
                  </a:schemeClr>
                </a:solidFill>
                <a:latin typeface="Arial" panose="020B0604020202020204" pitchFamily="34" charset="0"/>
                <a:cs typeface="Arial" panose="020B0604020202020204" pitchFamily="34" charset="0"/>
              </a:rPr>
              <a:t>Multidisciplinary: </a:t>
            </a:r>
          </a:p>
          <a:p>
            <a:pPr marL="257175" indent="-257175">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A number of disciplines</a:t>
            </a:r>
          </a:p>
          <a:p>
            <a:pPr marL="257175" indent="-257175">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Tends to remain discipline-orientated-silos</a:t>
            </a:r>
          </a:p>
          <a:p>
            <a:pPr marL="257175" indent="-257175">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Report back on their discipline</a:t>
            </a:r>
          </a:p>
          <a:p>
            <a:pPr marL="257175" indent="-257175">
              <a:buFont typeface="Arial" panose="020B0604020202020204" pitchFamily="34" charset="0"/>
              <a:buChar char="•"/>
            </a:pPr>
            <a:r>
              <a:rPr lang="en-GB" dirty="0">
                <a:solidFill>
                  <a:srgbClr val="002060"/>
                </a:solidFill>
                <a:latin typeface="Arial" panose="020B0604020202020204" pitchFamily="34" charset="0"/>
                <a:cs typeface="Arial" panose="020B0604020202020204" pitchFamily="34" charset="0"/>
              </a:rPr>
              <a:t>Engagement with other disciplines can be limited</a:t>
            </a:r>
          </a:p>
        </p:txBody>
      </p:sp>
      <p:pic>
        <p:nvPicPr>
          <p:cNvPr id="9" name="Picture 3"/>
          <p:cNvPicPr>
            <a:picLocks noChangeAspect="1" noChangeArrowheads="1"/>
          </p:cNvPicPr>
          <p:nvPr/>
        </p:nvPicPr>
        <p:blipFill>
          <a:blip r:embed="rId3"/>
          <a:srcRect/>
          <a:stretch>
            <a:fillRect/>
          </a:stretch>
        </p:blipFill>
        <p:spPr bwMode="auto">
          <a:xfrm>
            <a:off x="6588224" y="1961362"/>
            <a:ext cx="1339463" cy="910835"/>
          </a:xfrm>
          <a:prstGeom prst="rect">
            <a:avLst/>
          </a:prstGeom>
          <a:noFill/>
          <a:ln w="9525">
            <a:noFill/>
            <a:miter lim="800000"/>
            <a:headEnd/>
            <a:tailEnd/>
          </a:ln>
          <a:effectLst/>
        </p:spPr>
      </p:pic>
      <p:sp>
        <p:nvSpPr>
          <p:cNvPr id="17" name="TextBox 16"/>
          <p:cNvSpPr txBox="1"/>
          <p:nvPr/>
        </p:nvSpPr>
        <p:spPr>
          <a:xfrm>
            <a:off x="3563888" y="5805264"/>
            <a:ext cx="5580113" cy="213585"/>
          </a:xfrm>
          <a:prstGeom prst="rect">
            <a:avLst/>
          </a:prstGeom>
          <a:noFill/>
        </p:spPr>
        <p:txBody>
          <a:bodyPr wrap="square" rtlCol="0">
            <a:spAutoFit/>
          </a:bodyPr>
          <a:lstStyle/>
          <a:p>
            <a:r>
              <a:rPr lang="en-GB" sz="788" dirty="0"/>
              <a:t>Working </a:t>
            </a:r>
            <a:r>
              <a:rPr lang="en-GB" sz="788" dirty="0" err="1"/>
              <a:t>interdisciplinarily</a:t>
            </a:r>
            <a:r>
              <a:rPr lang="en-GB" sz="788" dirty="0"/>
              <a:t> – C. Kearns, Queen’s University Belfast., 2015 http://epietalumni.net/workshop1/</a:t>
            </a:r>
          </a:p>
        </p:txBody>
      </p:sp>
      <p:sp>
        <p:nvSpPr>
          <p:cNvPr id="11" name="TextBox 10"/>
          <p:cNvSpPr txBox="1"/>
          <p:nvPr/>
        </p:nvSpPr>
        <p:spPr>
          <a:xfrm>
            <a:off x="118029" y="550421"/>
            <a:ext cx="8846459" cy="646331"/>
          </a:xfrm>
          <a:prstGeom prst="rect">
            <a:avLst/>
          </a:prstGeom>
          <a:noFill/>
        </p:spPr>
        <p:txBody>
          <a:bodyPr wrap="square" rtlCol="0">
            <a:spAutoFit/>
          </a:bodyPr>
          <a:lstStyle/>
          <a:p>
            <a:pPr algn="ctr"/>
            <a:r>
              <a:rPr lang="en-US" sz="3600" b="1" dirty="0">
                <a:solidFill>
                  <a:srgbClr val="002060"/>
                </a:solidFill>
                <a:latin typeface="Arial" panose="020B0604020202020204" pitchFamily="34" charset="0"/>
                <a:cs typeface="Arial" panose="020B0604020202020204" pitchFamily="34" charset="0"/>
              </a:rPr>
              <a:t>Interdisciplinary RRT</a:t>
            </a:r>
          </a:p>
        </p:txBody>
      </p:sp>
      <p:pic>
        <p:nvPicPr>
          <p:cNvPr id="12" name="Picture 11" descr="orchestra-clip-art-580x333.gif"/>
          <p:cNvPicPr>
            <a:picLocks noChangeAspect="1"/>
          </p:cNvPicPr>
          <p:nvPr/>
        </p:nvPicPr>
        <p:blipFill>
          <a:blip r:embed="rId4"/>
          <a:stretch>
            <a:fillRect/>
          </a:stretch>
        </p:blipFill>
        <p:spPr>
          <a:xfrm>
            <a:off x="5857530" y="3348043"/>
            <a:ext cx="2800849" cy="1334359"/>
          </a:xfrm>
          <a:prstGeom prst="rect">
            <a:avLst/>
          </a:prstGeom>
        </p:spPr>
      </p:pic>
    </p:spTree>
    <p:extLst>
      <p:ext uri="{BB962C8B-B14F-4D97-AF65-F5344CB8AC3E}">
        <p14:creationId xmlns:p14="http://schemas.microsoft.com/office/powerpoint/2010/main" val="1540896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0" y="274638"/>
            <a:ext cx="9144000" cy="1143000"/>
          </a:xfrm>
        </p:spPr>
        <p:txBody>
          <a:bodyPr/>
          <a:lstStyle/>
          <a:p>
            <a:r>
              <a:rPr lang="fr-FR" sz="3600" b="1" dirty="0">
                <a:solidFill>
                  <a:srgbClr val="002060"/>
                </a:solidFill>
              </a:rPr>
              <a:t>RRT </a:t>
            </a:r>
            <a:r>
              <a:rPr lang="en-US" sz="3600" b="1" dirty="0">
                <a:solidFill>
                  <a:srgbClr val="002060"/>
                </a:solidFill>
              </a:rPr>
              <a:t>Activities</a:t>
            </a:r>
            <a:endParaRPr lang="en-US" altLang="en-US" sz="3600" b="1" dirty="0">
              <a:solidFill>
                <a:srgbClr val="002060"/>
              </a:solidFill>
            </a:endParaRPr>
          </a:p>
        </p:txBody>
      </p:sp>
      <p:sp>
        <p:nvSpPr>
          <p:cNvPr id="17411" name="Content Placeholder 2"/>
          <p:cNvSpPr>
            <a:spLocks noGrp="1"/>
          </p:cNvSpPr>
          <p:nvPr>
            <p:ph idx="4294967295"/>
          </p:nvPr>
        </p:nvSpPr>
        <p:spPr>
          <a:xfrm>
            <a:off x="395536" y="1340768"/>
            <a:ext cx="8373616" cy="4752528"/>
          </a:xfrm>
          <a:prstGeom prst="rect">
            <a:avLst/>
          </a:prstGeom>
        </p:spPr>
        <p:txBody>
          <a:bodyPr/>
          <a:lstStyle/>
          <a:p>
            <a:pPr marL="0" indent="0">
              <a:buNone/>
            </a:pPr>
            <a:r>
              <a:rPr lang="en-US" altLang="en-US" sz="2000" dirty="0">
                <a:solidFill>
                  <a:srgbClr val="002060"/>
                </a:solidFill>
              </a:rPr>
              <a:t>The RRT:</a:t>
            </a:r>
          </a:p>
          <a:p>
            <a:pPr marL="914400" lvl="1" indent="-457200">
              <a:buFont typeface="+mj-lt"/>
              <a:buAutoNum type="arabicPeriod"/>
            </a:pPr>
            <a:r>
              <a:rPr lang="en-US" altLang="en-US" sz="2000" dirty="0">
                <a:solidFill>
                  <a:srgbClr val="002060"/>
                </a:solidFill>
              </a:rPr>
              <a:t>Investigates alerts, rumors and media reports on outbreaks and other public health emergencies</a:t>
            </a:r>
          </a:p>
          <a:p>
            <a:pPr marL="914400" lvl="1" indent="-457200">
              <a:buFont typeface="+mj-lt"/>
              <a:buAutoNum type="arabicPeriod"/>
            </a:pPr>
            <a:r>
              <a:rPr lang="en-US" altLang="en-US" sz="2000" dirty="0">
                <a:solidFill>
                  <a:srgbClr val="002060"/>
                </a:solidFill>
              </a:rPr>
              <a:t>Proposes/applies strategies and appropriate field investigation methods</a:t>
            </a:r>
          </a:p>
          <a:p>
            <a:pPr marL="914400" lvl="1" indent="-457200">
              <a:buFont typeface="+mj-lt"/>
              <a:buAutoNum type="arabicPeriod"/>
            </a:pPr>
            <a:r>
              <a:rPr lang="en-US" altLang="en-US" sz="2000" dirty="0">
                <a:solidFill>
                  <a:srgbClr val="002060"/>
                </a:solidFill>
              </a:rPr>
              <a:t>Conducts control measures and interventions</a:t>
            </a:r>
          </a:p>
          <a:p>
            <a:pPr marL="914400" lvl="1" indent="-457200">
              <a:buFont typeface="+mj-lt"/>
              <a:buAutoNum type="arabicPeriod"/>
            </a:pPr>
            <a:r>
              <a:rPr lang="en-US" altLang="en-US" sz="2000" dirty="0">
                <a:solidFill>
                  <a:srgbClr val="002060"/>
                </a:solidFill>
              </a:rPr>
              <a:t>Carries out risk communication activities</a:t>
            </a:r>
          </a:p>
          <a:p>
            <a:pPr marL="914400" lvl="1" indent="-457200">
              <a:buFont typeface="+mj-lt"/>
              <a:buAutoNum type="arabicPeriod"/>
            </a:pPr>
            <a:r>
              <a:rPr lang="en-US" altLang="en-US" sz="2000" dirty="0">
                <a:solidFill>
                  <a:srgbClr val="002060"/>
                </a:solidFill>
              </a:rPr>
              <a:t>Coordinates response activities in collaboration with national and international authorities, community and other stakeholders</a:t>
            </a:r>
          </a:p>
          <a:p>
            <a:pPr marL="914400" lvl="1" indent="-457200">
              <a:buFont typeface="+mj-lt"/>
              <a:buAutoNum type="arabicPeriod"/>
            </a:pPr>
            <a:r>
              <a:rPr lang="en-US" altLang="en-US" sz="2000" dirty="0">
                <a:solidFill>
                  <a:srgbClr val="002060"/>
                </a:solidFill>
              </a:rPr>
              <a:t>Supports training and capacity building</a:t>
            </a:r>
          </a:p>
          <a:p>
            <a:pPr marL="914400" lvl="1" indent="-457200">
              <a:buFont typeface="+mj-lt"/>
              <a:buAutoNum type="arabicPeriod"/>
            </a:pPr>
            <a:r>
              <a:rPr lang="en-US" altLang="en-US" sz="2000" dirty="0">
                <a:solidFill>
                  <a:srgbClr val="002060"/>
                </a:solidFill>
              </a:rPr>
              <a:t>Develops brief periodic situation reports and detailed investigation reports</a:t>
            </a:r>
          </a:p>
          <a:p>
            <a:pPr marL="914400" lvl="1" indent="-457200">
              <a:buFont typeface="+mj-lt"/>
              <a:buAutoNum type="arabicPeriod"/>
            </a:pPr>
            <a:r>
              <a:rPr lang="en-US" altLang="en-US" sz="2000" dirty="0">
                <a:solidFill>
                  <a:srgbClr val="002060"/>
                </a:solidFill>
              </a:rPr>
              <a:t>Conducts other activities as needed</a:t>
            </a:r>
          </a:p>
        </p:txBody>
      </p:sp>
    </p:spTree>
    <p:extLst>
      <p:ext uri="{BB962C8B-B14F-4D97-AF65-F5344CB8AC3E}">
        <p14:creationId xmlns:p14="http://schemas.microsoft.com/office/powerpoint/2010/main" val="13288368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2042902" y="4023389"/>
            <a:ext cx="1820595"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Team Members</a:t>
            </a:r>
          </a:p>
        </p:txBody>
      </p:sp>
      <p:sp>
        <p:nvSpPr>
          <p:cNvPr id="19" name="TextBox 18"/>
          <p:cNvSpPr txBox="1"/>
          <p:nvPr/>
        </p:nvSpPr>
        <p:spPr>
          <a:xfrm>
            <a:off x="201490" y="4698533"/>
            <a:ext cx="8520727" cy="1200329"/>
          </a:xfrm>
          <a:prstGeom prst="rect">
            <a:avLst/>
          </a:prstGeom>
          <a:noFill/>
        </p:spPr>
        <p:txBody>
          <a:bodyPr wrap="square" rtlCol="0">
            <a:spAutoFit/>
          </a:bodyPr>
          <a:lstStyle/>
          <a:p>
            <a:r>
              <a:rPr lang="en-GB" b="1" dirty="0"/>
              <a:t>Emergency Response Field Coordinator/Team Leader </a:t>
            </a:r>
            <a:r>
              <a:rPr lang="en-GB" dirty="0"/>
              <a:t>= facilitates interactions among team members by conversing with the different disciplines</a:t>
            </a:r>
          </a:p>
          <a:p>
            <a:endParaRPr lang="en-GB" dirty="0"/>
          </a:p>
          <a:p>
            <a:r>
              <a:rPr lang="en-GB" b="1" dirty="0"/>
              <a:t>Team Members </a:t>
            </a:r>
            <a:r>
              <a:rPr lang="en-GB" dirty="0"/>
              <a:t>= develop a working knowledge of each others area of expertise</a:t>
            </a:r>
          </a:p>
        </p:txBody>
      </p:sp>
      <p:sp>
        <p:nvSpPr>
          <p:cNvPr id="14" name="TextBox 13"/>
          <p:cNvSpPr txBox="1"/>
          <p:nvPr/>
        </p:nvSpPr>
        <p:spPr>
          <a:xfrm>
            <a:off x="118029" y="550421"/>
            <a:ext cx="8846459" cy="646331"/>
          </a:xfrm>
          <a:prstGeom prst="rect">
            <a:avLst/>
          </a:prstGeom>
          <a:noFill/>
        </p:spPr>
        <p:txBody>
          <a:bodyPr wrap="square" rtlCol="0">
            <a:spAutoFit/>
          </a:bodyPr>
          <a:lstStyle/>
          <a:p>
            <a:pPr algn="ctr"/>
            <a:r>
              <a:rPr lang="en-US" sz="3600" b="1" dirty="0">
                <a:solidFill>
                  <a:srgbClr val="002060"/>
                </a:solidFill>
                <a:latin typeface="Arial" panose="020B0604020202020204" pitchFamily="34" charset="0"/>
                <a:cs typeface="Arial" panose="020B0604020202020204" pitchFamily="34" charset="0"/>
              </a:rPr>
              <a:t>Rapid Response Teams</a:t>
            </a:r>
          </a:p>
        </p:txBody>
      </p:sp>
      <p:sp>
        <p:nvSpPr>
          <p:cNvPr id="6" name="TextBox 5"/>
          <p:cNvSpPr txBox="1"/>
          <p:nvPr/>
        </p:nvSpPr>
        <p:spPr>
          <a:xfrm>
            <a:off x="2062218" y="2166826"/>
            <a:ext cx="1820595"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Team Leader</a:t>
            </a:r>
          </a:p>
        </p:txBody>
      </p:sp>
      <p:pic>
        <p:nvPicPr>
          <p:cNvPr id="8" name="Content Placehold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2271484"/>
            <a:ext cx="800318" cy="803891"/>
          </a:xfrm>
          <a:prstGeom prst="rect">
            <a:avLst/>
          </a:prstGeom>
        </p:spPr>
      </p:pic>
      <p:sp>
        <p:nvSpPr>
          <p:cNvPr id="9" name="TextBox 8"/>
          <p:cNvSpPr txBox="1"/>
          <p:nvPr/>
        </p:nvSpPr>
        <p:spPr>
          <a:xfrm>
            <a:off x="-47456" y="3075375"/>
            <a:ext cx="1820595"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Team Member</a:t>
            </a:r>
          </a:p>
        </p:txBody>
      </p:sp>
      <p:cxnSp>
        <p:nvCxnSpPr>
          <p:cNvPr id="12" name="Straight Connector 11"/>
          <p:cNvCxnSpPr/>
          <p:nvPr/>
        </p:nvCxnSpPr>
        <p:spPr>
          <a:xfrm flipV="1">
            <a:off x="2086057" y="2895409"/>
            <a:ext cx="1754525" cy="18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6" idx="2"/>
          </p:cNvCxnSpPr>
          <p:nvPr/>
        </p:nvCxnSpPr>
        <p:spPr>
          <a:xfrm flipH="1">
            <a:off x="2967918" y="2505380"/>
            <a:ext cx="4598" cy="3933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2080825" y="2898743"/>
            <a:ext cx="4598" cy="362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2963320" y="2898746"/>
            <a:ext cx="4598" cy="362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3838917" y="2895409"/>
            <a:ext cx="4598" cy="362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704044" y="2168869"/>
            <a:ext cx="1820595"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Team Leader</a:t>
            </a:r>
          </a:p>
        </p:txBody>
      </p:sp>
      <p:sp>
        <p:nvSpPr>
          <p:cNvPr id="27" name="TextBox 26"/>
          <p:cNvSpPr txBox="1"/>
          <p:nvPr/>
        </p:nvSpPr>
        <p:spPr>
          <a:xfrm>
            <a:off x="4192280" y="4023389"/>
            <a:ext cx="1820595"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Team Members</a:t>
            </a:r>
          </a:p>
        </p:txBody>
      </p:sp>
      <p:pic>
        <p:nvPicPr>
          <p:cNvPr id="28" name="Content Placehold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72808" y="3376365"/>
            <a:ext cx="592665" cy="595311"/>
          </a:xfrm>
          <a:prstGeom prst="rect">
            <a:avLst/>
          </a:prstGeom>
        </p:spPr>
      </p:pic>
      <p:sp>
        <p:nvSpPr>
          <p:cNvPr id="29" name="TextBox 28"/>
          <p:cNvSpPr txBox="1"/>
          <p:nvPr/>
        </p:nvSpPr>
        <p:spPr>
          <a:xfrm>
            <a:off x="5691197" y="4005064"/>
            <a:ext cx="1820595"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Team Members</a:t>
            </a:r>
          </a:p>
        </p:txBody>
      </p:sp>
      <p:sp>
        <p:nvSpPr>
          <p:cNvPr id="31" name="TextBox 30"/>
          <p:cNvSpPr txBox="1"/>
          <p:nvPr/>
        </p:nvSpPr>
        <p:spPr>
          <a:xfrm>
            <a:off x="7353584" y="4014227"/>
            <a:ext cx="1820595"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Team Members</a:t>
            </a:r>
          </a:p>
        </p:txBody>
      </p:sp>
      <p:cxnSp>
        <p:nvCxnSpPr>
          <p:cNvPr id="32" name="Straight Connector 31"/>
          <p:cNvCxnSpPr/>
          <p:nvPr/>
        </p:nvCxnSpPr>
        <p:spPr>
          <a:xfrm>
            <a:off x="4908838" y="2897455"/>
            <a:ext cx="338857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26" idx="2"/>
          </p:cNvCxnSpPr>
          <p:nvPr/>
        </p:nvCxnSpPr>
        <p:spPr>
          <a:xfrm flipH="1">
            <a:off x="6609744" y="2507423"/>
            <a:ext cx="4598" cy="3933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4908838" y="2897455"/>
            <a:ext cx="4598" cy="362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6605146" y="2900789"/>
            <a:ext cx="4598" cy="362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8282348" y="2897455"/>
            <a:ext cx="4598" cy="362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0" name="Content Placeholder 6"/>
          <p:cNvPicPr>
            <a:picLocks noChangeAspect="1"/>
          </p:cNvPicPr>
          <p:nvPr/>
        </p:nvPicPr>
        <p:blipFill rotWithShape="1">
          <a:blip r:embed="rId3" cstate="print">
            <a:extLst>
              <a:ext uri="{28A0092B-C50C-407E-A947-70E740481C1C}">
                <a14:useLocalDpi xmlns:a14="http://schemas.microsoft.com/office/drawing/2010/main" val="0"/>
              </a:ext>
            </a:extLst>
          </a:blip>
          <a:srcRect l="26450" r="26183"/>
          <a:stretch/>
        </p:blipFill>
        <p:spPr>
          <a:xfrm>
            <a:off x="6710522" y="3378172"/>
            <a:ext cx="296252" cy="595311"/>
          </a:xfrm>
          <a:prstGeom prst="rect">
            <a:avLst/>
          </a:prstGeom>
        </p:spPr>
      </p:pic>
      <p:pic>
        <p:nvPicPr>
          <p:cNvPr id="41" name="Content Placeholder 6"/>
          <p:cNvPicPr>
            <a:picLocks noChangeAspect="1"/>
          </p:cNvPicPr>
          <p:nvPr/>
        </p:nvPicPr>
        <p:blipFill rotWithShape="1">
          <a:blip r:embed="rId3" cstate="print">
            <a:extLst>
              <a:ext uri="{28A0092B-C50C-407E-A947-70E740481C1C}">
                <a14:useLocalDpi xmlns:a14="http://schemas.microsoft.com/office/drawing/2010/main" val="0"/>
              </a:ext>
            </a:extLst>
          </a:blip>
          <a:srcRect l="26450" r="26183"/>
          <a:stretch/>
        </p:blipFill>
        <p:spPr>
          <a:xfrm>
            <a:off x="6105085" y="3378172"/>
            <a:ext cx="296252" cy="595311"/>
          </a:xfrm>
          <a:prstGeom prst="rect">
            <a:avLst/>
          </a:prstGeom>
        </p:spPr>
      </p:pic>
      <p:pic>
        <p:nvPicPr>
          <p:cNvPr id="44" name="Content Placehold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6246" y="3375566"/>
            <a:ext cx="592665" cy="595311"/>
          </a:xfrm>
          <a:prstGeom prst="rect">
            <a:avLst/>
          </a:prstGeom>
        </p:spPr>
      </p:pic>
      <p:pic>
        <p:nvPicPr>
          <p:cNvPr id="45" name="Content Placeholder 6"/>
          <p:cNvPicPr>
            <a:picLocks noChangeAspect="1"/>
          </p:cNvPicPr>
          <p:nvPr/>
        </p:nvPicPr>
        <p:blipFill rotWithShape="1">
          <a:blip r:embed="rId3" cstate="print">
            <a:extLst>
              <a:ext uri="{28A0092B-C50C-407E-A947-70E740481C1C}">
                <a14:useLocalDpi xmlns:a14="http://schemas.microsoft.com/office/drawing/2010/main" val="0"/>
              </a:ext>
            </a:extLst>
          </a:blip>
          <a:srcRect l="26450" r="26183"/>
          <a:stretch/>
        </p:blipFill>
        <p:spPr>
          <a:xfrm>
            <a:off x="5243960" y="3377373"/>
            <a:ext cx="296252" cy="595311"/>
          </a:xfrm>
          <a:prstGeom prst="rect">
            <a:avLst/>
          </a:prstGeom>
        </p:spPr>
      </p:pic>
      <p:pic>
        <p:nvPicPr>
          <p:cNvPr id="46" name="Content Placeholder 6"/>
          <p:cNvPicPr>
            <a:picLocks noChangeAspect="1"/>
          </p:cNvPicPr>
          <p:nvPr/>
        </p:nvPicPr>
        <p:blipFill rotWithShape="1">
          <a:blip r:embed="rId3" cstate="print">
            <a:extLst>
              <a:ext uri="{28A0092B-C50C-407E-A947-70E740481C1C}">
                <a14:useLocalDpi xmlns:a14="http://schemas.microsoft.com/office/drawing/2010/main" val="0"/>
              </a:ext>
            </a:extLst>
          </a:blip>
          <a:srcRect l="26450" r="26183"/>
          <a:stretch/>
        </p:blipFill>
        <p:spPr>
          <a:xfrm>
            <a:off x="4638523" y="3377373"/>
            <a:ext cx="296252" cy="595311"/>
          </a:xfrm>
          <a:prstGeom prst="rect">
            <a:avLst/>
          </a:prstGeom>
        </p:spPr>
      </p:pic>
      <p:pic>
        <p:nvPicPr>
          <p:cNvPr id="47" name="Content Placehold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92222" y="3363327"/>
            <a:ext cx="592665" cy="595311"/>
          </a:xfrm>
          <a:prstGeom prst="rect">
            <a:avLst/>
          </a:prstGeom>
        </p:spPr>
      </p:pic>
      <p:pic>
        <p:nvPicPr>
          <p:cNvPr id="49" name="Content Placeholder 6"/>
          <p:cNvPicPr>
            <a:picLocks noChangeAspect="1"/>
          </p:cNvPicPr>
          <p:nvPr/>
        </p:nvPicPr>
        <p:blipFill rotWithShape="1">
          <a:blip r:embed="rId3" cstate="print">
            <a:extLst>
              <a:ext uri="{28A0092B-C50C-407E-A947-70E740481C1C}">
                <a14:useLocalDpi xmlns:a14="http://schemas.microsoft.com/office/drawing/2010/main" val="0"/>
              </a:ext>
            </a:extLst>
          </a:blip>
          <a:srcRect l="26450" r="26183"/>
          <a:stretch/>
        </p:blipFill>
        <p:spPr>
          <a:xfrm>
            <a:off x="7924499" y="3365134"/>
            <a:ext cx="296252" cy="595311"/>
          </a:xfrm>
          <a:prstGeom prst="rect">
            <a:avLst/>
          </a:prstGeom>
        </p:spPr>
      </p:pic>
      <p:pic>
        <p:nvPicPr>
          <p:cNvPr id="50" name="Content Placeholder 6"/>
          <p:cNvPicPr>
            <a:picLocks noChangeAspect="1"/>
          </p:cNvPicPr>
          <p:nvPr/>
        </p:nvPicPr>
        <p:blipFill rotWithShape="1">
          <a:blip r:embed="rId3" cstate="print">
            <a:extLst>
              <a:ext uri="{28A0092B-C50C-407E-A947-70E740481C1C}">
                <a14:useLocalDpi xmlns:a14="http://schemas.microsoft.com/office/drawing/2010/main" val="0"/>
              </a:ext>
            </a:extLst>
          </a:blip>
          <a:srcRect l="26450" r="26183"/>
          <a:stretch/>
        </p:blipFill>
        <p:spPr>
          <a:xfrm>
            <a:off x="6454998" y="1549524"/>
            <a:ext cx="296252" cy="595311"/>
          </a:xfrm>
          <a:prstGeom prst="rect">
            <a:avLst/>
          </a:prstGeom>
        </p:spPr>
      </p:pic>
      <p:pic>
        <p:nvPicPr>
          <p:cNvPr id="52" name="Content Placeholder 6"/>
          <p:cNvPicPr>
            <a:picLocks noChangeAspect="1"/>
          </p:cNvPicPr>
          <p:nvPr/>
        </p:nvPicPr>
        <p:blipFill rotWithShape="1">
          <a:blip r:embed="rId3" cstate="print">
            <a:extLst>
              <a:ext uri="{28A0092B-C50C-407E-A947-70E740481C1C}">
                <a14:useLocalDpi xmlns:a14="http://schemas.microsoft.com/office/drawing/2010/main" val="0"/>
              </a:ext>
            </a:extLst>
          </a:blip>
          <a:srcRect l="26450" r="26183"/>
          <a:stretch/>
        </p:blipFill>
        <p:spPr>
          <a:xfrm>
            <a:off x="2842334" y="1563952"/>
            <a:ext cx="296252" cy="595311"/>
          </a:xfrm>
          <a:prstGeom prst="rect">
            <a:avLst/>
          </a:prstGeom>
        </p:spPr>
      </p:pic>
      <p:pic>
        <p:nvPicPr>
          <p:cNvPr id="53" name="Content Placeholder 6"/>
          <p:cNvPicPr>
            <a:picLocks noChangeAspect="1"/>
          </p:cNvPicPr>
          <p:nvPr/>
        </p:nvPicPr>
        <p:blipFill rotWithShape="1">
          <a:blip r:embed="rId3" cstate="print">
            <a:extLst>
              <a:ext uri="{28A0092B-C50C-407E-A947-70E740481C1C}">
                <a14:useLocalDpi xmlns:a14="http://schemas.microsoft.com/office/drawing/2010/main" val="0"/>
              </a:ext>
            </a:extLst>
          </a:blip>
          <a:srcRect l="26450" r="26183"/>
          <a:stretch/>
        </p:blipFill>
        <p:spPr>
          <a:xfrm>
            <a:off x="1907704" y="3375565"/>
            <a:ext cx="296252" cy="595311"/>
          </a:xfrm>
          <a:prstGeom prst="rect">
            <a:avLst/>
          </a:prstGeom>
        </p:spPr>
      </p:pic>
      <p:pic>
        <p:nvPicPr>
          <p:cNvPr id="54" name="Content Placeholder 6"/>
          <p:cNvPicPr>
            <a:picLocks noChangeAspect="1"/>
          </p:cNvPicPr>
          <p:nvPr/>
        </p:nvPicPr>
        <p:blipFill rotWithShape="1">
          <a:blip r:embed="rId3" cstate="print">
            <a:extLst>
              <a:ext uri="{28A0092B-C50C-407E-A947-70E740481C1C}">
                <a14:useLocalDpi xmlns:a14="http://schemas.microsoft.com/office/drawing/2010/main" val="0"/>
              </a:ext>
            </a:extLst>
          </a:blip>
          <a:srcRect l="26450" r="26183"/>
          <a:stretch/>
        </p:blipFill>
        <p:spPr>
          <a:xfrm>
            <a:off x="2842334" y="3339438"/>
            <a:ext cx="296252" cy="595311"/>
          </a:xfrm>
          <a:prstGeom prst="rect">
            <a:avLst/>
          </a:prstGeom>
        </p:spPr>
      </p:pic>
      <p:pic>
        <p:nvPicPr>
          <p:cNvPr id="55" name="Content Placeholder 6"/>
          <p:cNvPicPr>
            <a:picLocks noChangeAspect="1"/>
          </p:cNvPicPr>
          <p:nvPr/>
        </p:nvPicPr>
        <p:blipFill rotWithShape="1">
          <a:blip r:embed="rId3" cstate="print">
            <a:extLst>
              <a:ext uri="{28A0092B-C50C-407E-A947-70E740481C1C}">
                <a14:useLocalDpi xmlns:a14="http://schemas.microsoft.com/office/drawing/2010/main" val="0"/>
              </a:ext>
            </a:extLst>
          </a:blip>
          <a:srcRect l="26450" r="26183"/>
          <a:stretch/>
        </p:blipFill>
        <p:spPr>
          <a:xfrm>
            <a:off x="3678598" y="3347271"/>
            <a:ext cx="296252" cy="595311"/>
          </a:xfrm>
          <a:prstGeom prst="rect">
            <a:avLst/>
          </a:prstGeom>
        </p:spPr>
      </p:pic>
    </p:spTree>
    <p:extLst>
      <p:ext uri="{BB962C8B-B14F-4D97-AF65-F5344CB8AC3E}">
        <p14:creationId xmlns:p14="http://schemas.microsoft.com/office/powerpoint/2010/main" val="875533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67544" y="188640"/>
            <a:ext cx="8229600" cy="1143000"/>
          </a:xfrm>
        </p:spPr>
        <p:txBody>
          <a:bodyPr/>
          <a:lstStyle/>
          <a:p>
            <a:r>
              <a:rPr lang="fr-FR" sz="3600" b="1" dirty="0">
                <a:solidFill>
                  <a:srgbClr val="002060"/>
                </a:solidFill>
              </a:rPr>
              <a:t>2. </a:t>
            </a:r>
            <a:r>
              <a:rPr lang="fr-FR" sz="3600" b="1" dirty="0" err="1">
                <a:solidFill>
                  <a:srgbClr val="002060"/>
                </a:solidFill>
              </a:rPr>
              <a:t>Rationale</a:t>
            </a:r>
            <a:r>
              <a:rPr lang="fr-FR" sz="3600" b="1" dirty="0">
                <a:solidFill>
                  <a:srgbClr val="002060"/>
                </a:solidFill>
              </a:rPr>
              <a:t> for the RRT</a:t>
            </a:r>
            <a:endParaRPr lang="en-GB" altLang="en-US" sz="3600" b="1" dirty="0">
              <a:solidFill>
                <a:srgbClr val="002060"/>
              </a:solidFill>
            </a:endParaRPr>
          </a:p>
        </p:txBody>
      </p:sp>
      <p:sp>
        <p:nvSpPr>
          <p:cNvPr id="18435" name="Content Placeholder 2"/>
          <p:cNvSpPr>
            <a:spLocks noGrp="1"/>
          </p:cNvSpPr>
          <p:nvPr>
            <p:ph idx="4294967295"/>
          </p:nvPr>
        </p:nvSpPr>
        <p:spPr>
          <a:xfrm>
            <a:off x="395536" y="1340768"/>
            <a:ext cx="8229600" cy="4929188"/>
          </a:xfrm>
        </p:spPr>
        <p:txBody>
          <a:bodyPr/>
          <a:lstStyle/>
          <a:p>
            <a:r>
              <a:rPr lang="en-US" altLang="en-US" sz="2400" dirty="0">
                <a:solidFill>
                  <a:srgbClr val="002060"/>
                </a:solidFill>
              </a:rPr>
              <a:t>National authorities will not exactly know where a public health emergency may occur</a:t>
            </a:r>
          </a:p>
          <a:p>
            <a:endParaRPr lang="en-US" altLang="en-US" sz="2400" dirty="0">
              <a:solidFill>
                <a:srgbClr val="002060"/>
              </a:solidFill>
            </a:endParaRPr>
          </a:p>
          <a:p>
            <a:r>
              <a:rPr lang="en-US" altLang="en-US" sz="2400" dirty="0">
                <a:solidFill>
                  <a:srgbClr val="002060"/>
                </a:solidFill>
              </a:rPr>
              <a:t>Decreasing the morbidity and mortality of a population in a public health emergency requires a fast response</a:t>
            </a:r>
          </a:p>
          <a:p>
            <a:endParaRPr lang="en-US" altLang="en-US" sz="2400" dirty="0">
              <a:solidFill>
                <a:srgbClr val="002060"/>
              </a:solidFill>
            </a:endParaRPr>
          </a:p>
          <a:p>
            <a:r>
              <a:rPr lang="en-US" altLang="en-US" sz="2400" dirty="0">
                <a:solidFill>
                  <a:srgbClr val="002060"/>
                </a:solidFill>
              </a:rPr>
              <a:t>Having a trained and ready to deploy team is essential for an effective emergency response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67544" y="188640"/>
            <a:ext cx="8229600" cy="1143000"/>
          </a:xfrm>
        </p:spPr>
        <p:txBody>
          <a:bodyPr/>
          <a:lstStyle/>
          <a:p>
            <a:r>
              <a:rPr lang="fr-FR" sz="3600" b="1" dirty="0" err="1">
                <a:solidFill>
                  <a:srgbClr val="002060"/>
                </a:solidFill>
              </a:rPr>
              <a:t>Thus</a:t>
            </a:r>
            <a:r>
              <a:rPr lang="fr-FR" sz="3600" b="1" dirty="0">
                <a:solidFill>
                  <a:srgbClr val="002060"/>
                </a:solidFill>
              </a:rPr>
              <a:t>…</a:t>
            </a:r>
            <a:endParaRPr lang="en-GB" altLang="en-US" sz="3600" b="1" dirty="0">
              <a:solidFill>
                <a:srgbClr val="002060"/>
              </a:solidFill>
            </a:endParaRPr>
          </a:p>
        </p:txBody>
      </p:sp>
      <p:sp>
        <p:nvSpPr>
          <p:cNvPr id="18435" name="Content Placeholder 2"/>
          <p:cNvSpPr>
            <a:spLocks noGrp="1"/>
          </p:cNvSpPr>
          <p:nvPr>
            <p:ph idx="4294967295"/>
          </p:nvPr>
        </p:nvSpPr>
        <p:spPr>
          <a:xfrm>
            <a:off x="395536" y="1340768"/>
            <a:ext cx="8229600" cy="4929188"/>
          </a:xfrm>
        </p:spPr>
        <p:txBody>
          <a:bodyPr/>
          <a:lstStyle/>
          <a:p>
            <a:r>
              <a:rPr lang="en-US" altLang="en-US" sz="2400" dirty="0">
                <a:solidFill>
                  <a:srgbClr val="002060"/>
                </a:solidFill>
              </a:rPr>
              <a:t>A fully operational RRT is critical to be able to act immediately once a public health emergency is suspected</a:t>
            </a:r>
          </a:p>
          <a:p>
            <a:pPr lvl="1"/>
            <a:r>
              <a:rPr lang="en-US" altLang="en-US" sz="2000" dirty="0">
                <a:solidFill>
                  <a:srgbClr val="002060"/>
                </a:solidFill>
              </a:rPr>
              <a:t>Within 24 hours of the identification of a suspect case</a:t>
            </a:r>
          </a:p>
          <a:p>
            <a:endParaRPr lang="en-US" altLang="en-US" sz="2400" dirty="0">
              <a:solidFill>
                <a:srgbClr val="002060"/>
              </a:solidFill>
            </a:endParaRPr>
          </a:p>
          <a:p>
            <a:r>
              <a:rPr lang="en-US" altLang="en-US" sz="2400" dirty="0">
                <a:solidFill>
                  <a:srgbClr val="002060"/>
                </a:solidFill>
              </a:rPr>
              <a:t>The RRT acts as a resource both within the earliest phase of a public health emergency as investigative support and during an ongoing emergency as surge capacity</a:t>
            </a:r>
          </a:p>
        </p:txBody>
      </p:sp>
    </p:spTree>
    <p:extLst>
      <p:ext uri="{BB962C8B-B14F-4D97-AF65-F5344CB8AC3E}">
        <p14:creationId xmlns:p14="http://schemas.microsoft.com/office/powerpoint/2010/main" val="2669308718"/>
      </p:ext>
    </p:extLst>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E6BB4C1-2F73-45D3-A6FD-98AF2F09AD4E}">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www.w3.org/XML/1998/namespace"/>
  </ds:schemaRefs>
</ds:datastoreItem>
</file>

<file path=customXml/itemProps2.xml><?xml version="1.0" encoding="utf-8"?>
<ds:datastoreItem xmlns:ds="http://schemas.openxmlformats.org/officeDocument/2006/customXml" ds:itemID="{CD00E84D-0863-4B95-8CAB-0AB09A0BDA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EB4A2BED-C0F7-4A46-BB9F-42BF6E387AC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3634</TotalTime>
  <Words>2400</Words>
  <Application>Microsoft Office PowerPoint</Application>
  <PresentationFormat>On-screen Show (4:3)</PresentationFormat>
  <Paragraphs>294</Paragraphs>
  <Slides>34</Slides>
  <Notes>19</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34</vt:i4>
      </vt:variant>
    </vt:vector>
  </HeadingPairs>
  <TitlesOfParts>
    <vt:vector size="43" baseType="lpstr">
      <vt:lpstr>MS PGothic</vt:lpstr>
      <vt:lpstr>Arial</vt:lpstr>
      <vt:lpstr>Arial Narrow</vt:lpstr>
      <vt:lpstr>Calibri</vt:lpstr>
      <vt:lpstr>Myriad Web Pro</vt:lpstr>
      <vt:lpstr>Times New Roman</vt:lpstr>
      <vt:lpstr>RC 59 Template EN</vt:lpstr>
      <vt:lpstr>Custom Design</vt:lpstr>
      <vt:lpstr>Office Theme</vt:lpstr>
      <vt:lpstr>Rapid Response Teams  Training</vt:lpstr>
      <vt:lpstr>Learning objectives</vt:lpstr>
      <vt:lpstr>Outline</vt:lpstr>
      <vt:lpstr>1. Characteristics of the  Rapid Response Team (RRT)</vt:lpstr>
      <vt:lpstr>PowerPoint Presentation</vt:lpstr>
      <vt:lpstr>RRT Activities</vt:lpstr>
      <vt:lpstr>PowerPoint Presentation</vt:lpstr>
      <vt:lpstr>2. Rationale for the RRT</vt:lpstr>
      <vt:lpstr>Thus…</vt:lpstr>
      <vt:lpstr>The All-Hazard Approach</vt:lpstr>
      <vt:lpstr>3. Composition of a RRT</vt:lpstr>
      <vt:lpstr>Not every expertise needs to be on the RRT</vt:lpstr>
      <vt:lpstr>Composition of RRT in XXX  </vt:lpstr>
      <vt:lpstr>RRT Roles</vt:lpstr>
      <vt:lpstr>4. RRTs in the Emergency Response System</vt:lpstr>
      <vt:lpstr>PowerPoint Presentation</vt:lpstr>
      <vt:lpstr>RRT in the Field</vt:lpstr>
      <vt:lpstr>Key messages</vt:lpstr>
      <vt:lpstr>References</vt:lpstr>
      <vt:lpstr>5. Examples of RRT roles and tasks</vt:lpstr>
      <vt:lpstr>Team leader</vt:lpstr>
      <vt:lpstr>Epidemiologist</vt:lpstr>
      <vt:lpstr>Case/Clinical Management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266</cp:revision>
  <cp:lastPrinted>2013-10-01T07:19:12Z</cp:lastPrinted>
  <dcterms:created xsi:type="dcterms:W3CDTF">2006-12-04T14:06:57Z</dcterms:created>
  <dcterms:modified xsi:type="dcterms:W3CDTF">2018-05-15T14:55:26Z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0x0101009FDE593A36A6874285991743F2BE28E9</vt:lpwstr>
  </property>
  <property fmtid="{D5CDD505-2E9C-101B-9397-08002B2CF9AE}" pid="3" name="_dlc_DocIdItemGuid">
    <vt:lpwstr>0237f046-396a-46c9-820b-4272ab4b0844</vt:lpwstr>
  </property>
</Properties>
</file>